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0" r:id="rId7"/>
    <p:sldId id="262" r:id="rId8"/>
    <p:sldId id="263" r:id="rId9"/>
    <p:sldId id="264" r:id="rId10"/>
    <p:sldId id="265" r:id="rId11"/>
    <p:sldId id="266" r:id="rId12"/>
    <p:sldId id="268" r:id="rId13"/>
    <p:sldId id="267" r:id="rId14"/>
    <p:sldId id="269" r:id="rId15"/>
    <p:sldId id="270" r:id="rId16"/>
    <p:sldId id="271" r:id="rId17"/>
    <p:sldId id="273" r:id="rId18"/>
    <p:sldId id="274" r:id="rId19"/>
    <p:sldId id="280" r:id="rId20"/>
    <p:sldId id="277" r:id="rId21"/>
    <p:sldId id="278" r:id="rId22"/>
    <p:sldId id="279" r:id="rId23"/>
    <p:sldId id="281" r:id="rId24"/>
    <p:sldId id="272"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505C"/>
    <a:srgbClr val="862073"/>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38" y="3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png>
</file>

<file path=ppt/media/image43.png>
</file>

<file path=ppt/media/image44.png>
</file>

<file path=ppt/media/image45.pn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4DAC328-1A1B-4FB7-9A04-DC2E1D1E0A71}" type="datetimeFigureOut">
              <a:rPr lang="tr-TR" smtClean="0"/>
              <a:t>27.12.2020</a:t>
            </a:fld>
            <a:endParaRPr lang="tr-TR"/>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tr-TR"/>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EDD35F4A-32C9-4D57-9EAA-B19E1E2A0C18}" type="slidenum">
              <a:rPr lang="tr-TR" smtClean="0"/>
              <a:t>‹#›</a:t>
            </a:fld>
            <a:endParaRPr lang="tr-TR"/>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5650733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DAC328-1A1B-4FB7-9A04-DC2E1D1E0A71}" type="datetimeFigureOut">
              <a:rPr lang="tr-TR" smtClean="0"/>
              <a:t>27.12.2020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275210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DAC328-1A1B-4FB7-9A04-DC2E1D1E0A71}" type="datetimeFigureOut">
              <a:rPr lang="tr-TR" smtClean="0"/>
              <a:t>27.12.2020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2680102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DAC328-1A1B-4FB7-9A04-DC2E1D1E0A71}" type="datetimeFigureOut">
              <a:rPr lang="tr-TR" smtClean="0"/>
              <a:t>27.12.2020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1875158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4DAC328-1A1B-4FB7-9A04-DC2E1D1E0A71}" type="datetimeFigureOut">
              <a:rPr lang="tr-TR" smtClean="0"/>
              <a:t>27.12.2020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DD35F4A-32C9-4D57-9EAA-B19E1E2A0C18}" type="slidenum">
              <a:rPr lang="tr-TR" smtClean="0"/>
              <a:t>‹#›</a:t>
            </a:fld>
            <a:endParaRPr lang="tr-TR"/>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12490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DAC328-1A1B-4FB7-9A04-DC2E1D1E0A71}" type="datetimeFigureOut">
              <a:rPr lang="tr-TR" smtClean="0"/>
              <a:t>27.12.2020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3524038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DAC328-1A1B-4FB7-9A04-DC2E1D1E0A71}" type="datetimeFigureOut">
              <a:rPr lang="tr-TR" smtClean="0"/>
              <a:t>27.12.2020</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3553409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DAC328-1A1B-4FB7-9A04-DC2E1D1E0A71}" type="datetimeFigureOut">
              <a:rPr lang="tr-TR" smtClean="0"/>
              <a:t>27.12.2020</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3203517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DAC328-1A1B-4FB7-9A04-DC2E1D1E0A71}" type="datetimeFigureOut">
              <a:rPr lang="tr-TR" smtClean="0"/>
              <a:t>27.12.2020</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910089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4DAC328-1A1B-4FB7-9A04-DC2E1D1E0A71}" type="datetimeFigureOut">
              <a:rPr lang="tr-TR" smtClean="0"/>
              <a:t>27.12.2020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133960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4DAC328-1A1B-4FB7-9A04-DC2E1D1E0A71}" type="datetimeFigureOut">
              <a:rPr lang="tr-TR" smtClean="0"/>
              <a:t>27.12.2020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DD35F4A-32C9-4D57-9EAA-B19E1E2A0C18}" type="slidenum">
              <a:rPr lang="tr-TR" smtClean="0"/>
              <a:t>‹#›</a:t>
            </a:fld>
            <a:endParaRPr lang="tr-TR"/>
          </a:p>
        </p:txBody>
      </p:sp>
    </p:spTree>
    <p:extLst>
      <p:ext uri="{BB962C8B-B14F-4D97-AF65-F5344CB8AC3E}">
        <p14:creationId xmlns:p14="http://schemas.microsoft.com/office/powerpoint/2010/main" val="1744357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4DAC328-1A1B-4FB7-9A04-DC2E1D1E0A71}" type="datetimeFigureOut">
              <a:rPr lang="tr-TR" smtClean="0"/>
              <a:t>27.12.2020</a:t>
            </a:fld>
            <a:endParaRPr lang="tr-TR"/>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tr-TR"/>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EDD35F4A-32C9-4D57-9EAA-B19E1E2A0C18}" type="slidenum">
              <a:rPr lang="tr-TR" smtClean="0"/>
              <a:t>‹#›</a:t>
            </a:fld>
            <a:endParaRPr lang="tr-TR"/>
          </a:p>
        </p:txBody>
      </p:sp>
    </p:spTree>
    <p:extLst>
      <p:ext uri="{BB962C8B-B14F-4D97-AF65-F5344CB8AC3E}">
        <p14:creationId xmlns:p14="http://schemas.microsoft.com/office/powerpoint/2010/main" val="11110496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84AFD-1517-46A7-92C4-BFF1CD4B1051}"/>
              </a:ext>
            </a:extLst>
          </p:cNvPr>
          <p:cNvSpPr>
            <a:spLocks noGrp="1"/>
          </p:cNvSpPr>
          <p:nvPr>
            <p:ph type="ctrTitle"/>
          </p:nvPr>
        </p:nvSpPr>
        <p:spPr/>
        <p:txBody>
          <a:bodyPr/>
          <a:lstStyle/>
          <a:p>
            <a:endParaRPr lang="tr-TR"/>
          </a:p>
        </p:txBody>
      </p:sp>
      <p:sp>
        <p:nvSpPr>
          <p:cNvPr id="3" name="Subtitle 2">
            <a:extLst>
              <a:ext uri="{FF2B5EF4-FFF2-40B4-BE49-F238E27FC236}">
                <a16:creationId xmlns:a16="http://schemas.microsoft.com/office/drawing/2014/main" id="{6F377454-4B3E-4992-9CEA-66AE4038515C}"/>
              </a:ext>
            </a:extLst>
          </p:cNvPr>
          <p:cNvSpPr>
            <a:spLocks noGrp="1"/>
          </p:cNvSpPr>
          <p:nvPr>
            <p:ph type="subTitle" idx="1"/>
          </p:nvPr>
        </p:nvSpPr>
        <p:spPr/>
        <p:txBody>
          <a:bodyPr/>
          <a:lstStyle/>
          <a:p>
            <a:endParaRPr lang="tr-TR"/>
          </a:p>
        </p:txBody>
      </p:sp>
      <p:pic>
        <p:nvPicPr>
          <p:cNvPr id="1026" name="Picture 2" descr="Xbox 4k Ultra HD Wallpaper | Background Image | 4001x2250 | ID:1075674 -  Wallpaper Abyss">
            <a:extLst>
              <a:ext uri="{FF2B5EF4-FFF2-40B4-BE49-F238E27FC236}">
                <a16:creationId xmlns:a16="http://schemas.microsoft.com/office/drawing/2014/main" id="{D829D9DB-5682-4445-812E-5EA14C3E38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CD374C-62E1-4F8B-849A-9D92E1720F46}"/>
              </a:ext>
            </a:extLst>
          </p:cNvPr>
          <p:cNvSpPr txBox="1"/>
          <p:nvPr/>
        </p:nvSpPr>
        <p:spPr>
          <a:xfrm>
            <a:off x="1511808" y="4784385"/>
            <a:ext cx="9652002" cy="1754326"/>
          </a:xfrm>
          <a:prstGeom prst="rect">
            <a:avLst/>
          </a:prstGeom>
          <a:noFill/>
        </p:spPr>
        <p:txBody>
          <a:bodyPr wrap="square" rtlCol="0">
            <a:spAutoFit/>
          </a:bodyPr>
          <a:lstStyle/>
          <a:p>
            <a:pPr algn="ctr"/>
            <a:r>
              <a:rPr lang="tr-TR" sz="3600" dirty="0">
                <a:solidFill>
                  <a:srgbClr val="F6505C"/>
                </a:solidFill>
                <a:latin typeface="Gill Sans MT" panose="020B0502020104020203" pitchFamily="34" charset="0"/>
              </a:rPr>
              <a:t>Video Oyun Satış Rakamları Analizi</a:t>
            </a:r>
          </a:p>
          <a:p>
            <a:pPr algn="ctr"/>
            <a:r>
              <a:rPr lang="tr-TR" sz="3600" dirty="0">
                <a:solidFill>
                  <a:srgbClr val="F6505C"/>
                </a:solidFill>
                <a:latin typeface="Gill Sans MT" panose="020B0502020104020203" pitchFamily="34" charset="0"/>
              </a:rPr>
              <a:t>&amp;</a:t>
            </a:r>
          </a:p>
          <a:p>
            <a:pPr algn="ctr"/>
            <a:r>
              <a:rPr lang="tr-TR" sz="3600" dirty="0">
                <a:solidFill>
                  <a:srgbClr val="F6505C"/>
                </a:solidFill>
                <a:latin typeface="Gill Sans MT" panose="020B0502020104020203" pitchFamily="34" charset="0"/>
              </a:rPr>
              <a:t>Algoritmaların Karşılaştırmalı Başarım Analizi</a:t>
            </a:r>
          </a:p>
        </p:txBody>
      </p:sp>
      <p:sp>
        <p:nvSpPr>
          <p:cNvPr id="6" name="TextBox 5">
            <a:extLst>
              <a:ext uri="{FF2B5EF4-FFF2-40B4-BE49-F238E27FC236}">
                <a16:creationId xmlns:a16="http://schemas.microsoft.com/office/drawing/2014/main" id="{83181A7C-AD8A-4DEA-8A38-C731F5676440}"/>
              </a:ext>
            </a:extLst>
          </p:cNvPr>
          <p:cNvSpPr txBox="1"/>
          <p:nvPr/>
        </p:nvSpPr>
        <p:spPr>
          <a:xfrm>
            <a:off x="995171" y="275859"/>
            <a:ext cx="10430255" cy="646331"/>
          </a:xfrm>
          <a:prstGeom prst="rect">
            <a:avLst/>
          </a:prstGeom>
          <a:noFill/>
        </p:spPr>
        <p:txBody>
          <a:bodyPr wrap="square" rtlCol="0">
            <a:spAutoFit/>
          </a:bodyPr>
          <a:lstStyle/>
          <a:p>
            <a:pPr algn="ctr"/>
            <a:r>
              <a:rPr lang="tr-TR" sz="3600" dirty="0">
                <a:solidFill>
                  <a:srgbClr val="92D050"/>
                </a:solidFill>
                <a:latin typeface="Gill Sans MT" panose="020B0502020104020203" pitchFamily="34" charset="0"/>
              </a:rPr>
              <a:t>VERİ MADENCİLİĞİ  GİRİŞ DERSİ PROJESİ</a:t>
            </a:r>
          </a:p>
        </p:txBody>
      </p:sp>
      <p:sp>
        <p:nvSpPr>
          <p:cNvPr id="5" name="TextBox 4">
            <a:extLst>
              <a:ext uri="{FF2B5EF4-FFF2-40B4-BE49-F238E27FC236}">
                <a16:creationId xmlns:a16="http://schemas.microsoft.com/office/drawing/2014/main" id="{80A0C028-28AC-4EBB-BCC2-C1750FE4B7A6}"/>
              </a:ext>
            </a:extLst>
          </p:cNvPr>
          <p:cNvSpPr txBox="1"/>
          <p:nvPr/>
        </p:nvSpPr>
        <p:spPr>
          <a:xfrm>
            <a:off x="4972935" y="2943014"/>
            <a:ext cx="2246129" cy="738664"/>
          </a:xfrm>
          <a:prstGeom prst="rect">
            <a:avLst/>
          </a:prstGeom>
          <a:noFill/>
        </p:spPr>
        <p:txBody>
          <a:bodyPr wrap="none" rtlCol="0">
            <a:spAutoFit/>
          </a:bodyPr>
          <a:lstStyle/>
          <a:p>
            <a:pPr algn="ctr"/>
            <a:r>
              <a:rPr lang="tr-TR" sz="2400" dirty="0">
                <a:solidFill>
                  <a:srgbClr val="00B0F0"/>
                </a:solidFill>
              </a:rPr>
              <a:t>REZZAN IŞIK</a:t>
            </a:r>
          </a:p>
          <a:p>
            <a:pPr algn="ctr"/>
            <a:r>
              <a:rPr lang="tr-TR" dirty="0">
                <a:solidFill>
                  <a:srgbClr val="0070C0"/>
                </a:solidFill>
              </a:rPr>
              <a:t>170202043</a:t>
            </a:r>
          </a:p>
        </p:txBody>
      </p:sp>
    </p:spTree>
    <p:extLst>
      <p:ext uri="{BB962C8B-B14F-4D97-AF65-F5344CB8AC3E}">
        <p14:creationId xmlns:p14="http://schemas.microsoft.com/office/powerpoint/2010/main" val="3865424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8" name="Picture 4" descr="Limbo Game Minimalism, HD Games, 4k Wallpapers, Images, Backgrounds, Photos  and Pictures">
            <a:extLst>
              <a:ext uri="{FF2B5EF4-FFF2-40B4-BE49-F238E27FC236}">
                <a16:creationId xmlns:a16="http://schemas.microsoft.com/office/drawing/2014/main" id="{35434952-293D-478F-8488-7EF69F428F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FDF2DE0-3FDD-4C9C-9052-53F1E65D9087}"/>
              </a:ext>
            </a:extLst>
          </p:cNvPr>
          <p:cNvSpPr>
            <a:spLocks noGrp="1"/>
          </p:cNvSpPr>
          <p:nvPr>
            <p:ph type="title"/>
          </p:nvPr>
        </p:nvSpPr>
        <p:spPr>
          <a:xfrm>
            <a:off x="7985511" y="406400"/>
            <a:ext cx="3741928" cy="586422"/>
          </a:xfrm>
        </p:spPr>
        <p:txBody>
          <a:bodyPr>
            <a:normAutofit fontScale="90000"/>
          </a:bodyPr>
          <a:lstStyle/>
          <a:p>
            <a:r>
              <a:rPr lang="sv-SE" sz="2800" dirty="0">
                <a:solidFill>
                  <a:srgbClr val="002060"/>
                </a:solidFill>
              </a:rPr>
              <a:t>Yıllara Göre Toplam Küresel Satışlar</a:t>
            </a:r>
            <a:endParaRPr lang="tr-TR" sz="2800" dirty="0">
              <a:solidFill>
                <a:srgbClr val="002060"/>
              </a:solidFill>
            </a:endParaRPr>
          </a:p>
        </p:txBody>
      </p:sp>
      <p:pic>
        <p:nvPicPr>
          <p:cNvPr id="11266" name="Picture 2">
            <a:extLst>
              <a:ext uri="{FF2B5EF4-FFF2-40B4-BE49-F238E27FC236}">
                <a16:creationId xmlns:a16="http://schemas.microsoft.com/office/drawing/2014/main" id="{DE89EDE3-1E38-4941-934D-C1C0E0B766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839" y="0"/>
            <a:ext cx="7512111" cy="523240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Playstation PS4 transparent PNG - StickPNG">
            <a:extLst>
              <a:ext uri="{FF2B5EF4-FFF2-40B4-BE49-F238E27FC236}">
                <a16:creationId xmlns:a16="http://schemas.microsoft.com/office/drawing/2014/main" id="{A109718B-8D8E-4007-9F6D-5704C3A4FB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71092" y="4178300"/>
            <a:ext cx="3317022" cy="1928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6010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82A3676-394A-4D35-A129-357797890C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3273" y="1340802"/>
            <a:ext cx="9645454" cy="5151438"/>
          </a:xfrm>
        </p:spPr>
      </p:pic>
      <p:sp>
        <p:nvSpPr>
          <p:cNvPr id="2" name="Title 1">
            <a:extLst>
              <a:ext uri="{FF2B5EF4-FFF2-40B4-BE49-F238E27FC236}">
                <a16:creationId xmlns:a16="http://schemas.microsoft.com/office/drawing/2014/main" id="{F6E3E26D-E91C-40FC-8C71-2209476E6C98}"/>
              </a:ext>
            </a:extLst>
          </p:cNvPr>
          <p:cNvSpPr>
            <a:spLocks noGrp="1"/>
          </p:cNvSpPr>
          <p:nvPr>
            <p:ph type="title"/>
          </p:nvPr>
        </p:nvSpPr>
        <p:spPr>
          <a:xfrm>
            <a:off x="1261872" y="365760"/>
            <a:ext cx="9692640" cy="662940"/>
          </a:xfrm>
        </p:spPr>
        <p:txBody>
          <a:bodyPr>
            <a:normAutofit/>
          </a:bodyPr>
          <a:lstStyle/>
          <a:p>
            <a:r>
              <a:rPr lang="tr-TR" sz="2800" dirty="0">
                <a:solidFill>
                  <a:srgbClr val="002060"/>
                </a:solidFill>
              </a:rPr>
              <a:t>Oyunların Yıl Bazında Global ve Bölgesel Toplam Satışları</a:t>
            </a:r>
          </a:p>
        </p:txBody>
      </p:sp>
      <p:pic>
        <p:nvPicPr>
          <p:cNvPr id="12292" name="Picture 4" descr="White Assassins Creed Belief Background Picture PNG - 27527 - TransparentPNG">
            <a:extLst>
              <a:ext uri="{FF2B5EF4-FFF2-40B4-BE49-F238E27FC236}">
                <a16:creationId xmlns:a16="http://schemas.microsoft.com/office/drawing/2014/main" id="{B3E5088E-475C-4B33-AEE2-26C35BE05B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9200" y="3851592"/>
            <a:ext cx="3810000" cy="300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2633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B6F4E-A0C1-4A46-83CB-8754F29C8E96}"/>
              </a:ext>
            </a:extLst>
          </p:cNvPr>
          <p:cNvSpPr>
            <a:spLocks noGrp="1"/>
          </p:cNvSpPr>
          <p:nvPr>
            <p:ph type="title"/>
          </p:nvPr>
        </p:nvSpPr>
        <p:spPr>
          <a:xfrm>
            <a:off x="309372" y="530860"/>
            <a:ext cx="4453128" cy="1325562"/>
          </a:xfrm>
        </p:spPr>
        <p:txBody>
          <a:bodyPr>
            <a:normAutofit fontScale="90000"/>
          </a:bodyPr>
          <a:lstStyle/>
          <a:p>
            <a:r>
              <a:rPr lang="tr-TR" sz="2800" dirty="0">
                <a:solidFill>
                  <a:srgbClr val="002060"/>
                </a:solidFill>
              </a:rPr>
              <a:t>En Çok Satış Yapan Firmalar</a:t>
            </a:r>
            <a:br>
              <a:rPr lang="tr-TR" sz="2800" dirty="0">
                <a:solidFill>
                  <a:srgbClr val="002060"/>
                </a:solidFill>
              </a:rPr>
            </a:br>
            <a:br>
              <a:rPr lang="tr-TR" sz="2800" dirty="0">
                <a:solidFill>
                  <a:srgbClr val="002060"/>
                </a:solidFill>
              </a:rPr>
            </a:br>
            <a:r>
              <a:rPr lang="tr-TR" sz="2800" dirty="0">
                <a:solidFill>
                  <a:srgbClr val="002060"/>
                </a:solidFill>
              </a:rPr>
              <a:t>En çok satış yapan ilk 20 firma baz alınmıştır.</a:t>
            </a:r>
          </a:p>
        </p:txBody>
      </p:sp>
      <p:pic>
        <p:nvPicPr>
          <p:cNvPr id="14338" name="Picture 2">
            <a:extLst>
              <a:ext uri="{FF2B5EF4-FFF2-40B4-BE49-F238E27FC236}">
                <a16:creationId xmlns:a16="http://schemas.microsoft.com/office/drawing/2014/main" id="{CED4CDE8-8FAE-42EC-9042-C2BF14452D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762500" y="-1"/>
            <a:ext cx="7442200" cy="6870363"/>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descr="Nintendo Logo transparent PNG - StickPNG">
            <a:extLst>
              <a:ext uri="{FF2B5EF4-FFF2-40B4-BE49-F238E27FC236}">
                <a16:creationId xmlns:a16="http://schemas.microsoft.com/office/drawing/2014/main" id="{12D9EB11-E673-4E45-85DF-01694D36E0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971287">
            <a:off x="9267407" y="1087703"/>
            <a:ext cx="2309911" cy="871931"/>
          </a:xfrm>
          <a:prstGeom prst="rect">
            <a:avLst/>
          </a:prstGeom>
          <a:noFill/>
          <a:extLst>
            <a:ext uri="{909E8E84-426E-40DD-AFC4-6F175D3DCCD1}">
              <a14:hiddenFill xmlns:a14="http://schemas.microsoft.com/office/drawing/2010/main">
                <a:solidFill>
                  <a:srgbClr val="FFFFFF"/>
                </a:solidFill>
              </a14:hiddenFill>
            </a:ext>
          </a:extLst>
        </p:spPr>
      </p:pic>
      <p:pic>
        <p:nvPicPr>
          <p:cNvPr id="14344" name="Picture 8" descr="EA komt dit jaar met 8 nieuwe games, waarvan 4 non-sport zijn - PSX-Sense">
            <a:extLst>
              <a:ext uri="{FF2B5EF4-FFF2-40B4-BE49-F238E27FC236}">
                <a16:creationId xmlns:a16="http://schemas.microsoft.com/office/drawing/2014/main" id="{A4D43077-9173-42D8-950A-39091C20E2D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3805" y="2516478"/>
            <a:ext cx="1505453" cy="1505453"/>
          </a:xfrm>
          <a:prstGeom prst="rect">
            <a:avLst/>
          </a:prstGeom>
          <a:noFill/>
          <a:extLst>
            <a:ext uri="{909E8E84-426E-40DD-AFC4-6F175D3DCCD1}">
              <a14:hiddenFill xmlns:a14="http://schemas.microsoft.com/office/drawing/2010/main">
                <a:solidFill>
                  <a:srgbClr val="FFFFFF"/>
                </a:solidFill>
              </a14:hiddenFill>
            </a:ext>
          </a:extLst>
        </p:spPr>
      </p:pic>
      <p:pic>
        <p:nvPicPr>
          <p:cNvPr id="14346" name="Picture 10" descr="Dosya:Activision Blizzard.svg - Vikipedi">
            <a:extLst>
              <a:ext uri="{FF2B5EF4-FFF2-40B4-BE49-F238E27FC236}">
                <a16:creationId xmlns:a16="http://schemas.microsoft.com/office/drawing/2014/main" id="{6711D51C-C558-4C2C-93DF-5788D9CB5D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236" y="4825556"/>
            <a:ext cx="2743011" cy="1920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676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316" name="Picture 4" descr="White Gaming Wallpapers - Top Free White Gaming Backgrounds -  WallpaperAccess">
            <a:extLst>
              <a:ext uri="{FF2B5EF4-FFF2-40B4-BE49-F238E27FC236}">
                <a16:creationId xmlns:a16="http://schemas.microsoft.com/office/drawing/2014/main" id="{DCC2BBA0-4D52-4CBD-AC41-9535FE8726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2091" y="3606801"/>
            <a:ext cx="5779909" cy="32511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BCADB78-10FA-46ED-9925-E8B918FEDEC1}"/>
              </a:ext>
            </a:extLst>
          </p:cNvPr>
          <p:cNvSpPr>
            <a:spLocks noGrp="1"/>
          </p:cNvSpPr>
          <p:nvPr>
            <p:ph type="title"/>
          </p:nvPr>
        </p:nvSpPr>
        <p:spPr>
          <a:xfrm>
            <a:off x="449072" y="381000"/>
            <a:ext cx="9692640" cy="573722"/>
          </a:xfrm>
        </p:spPr>
        <p:txBody>
          <a:bodyPr>
            <a:normAutofit/>
          </a:bodyPr>
          <a:lstStyle/>
          <a:p>
            <a:r>
              <a:rPr lang="tr-TR" sz="2800" dirty="0">
                <a:solidFill>
                  <a:srgbClr val="002060"/>
                </a:solidFill>
              </a:rPr>
              <a:t>Bölgelerin Toplam Satıştaki Pazar Payı</a:t>
            </a:r>
          </a:p>
        </p:txBody>
      </p:sp>
      <p:pic>
        <p:nvPicPr>
          <p:cNvPr id="13318" name="Picture 6">
            <a:extLst>
              <a:ext uri="{FF2B5EF4-FFF2-40B4-BE49-F238E27FC236}">
                <a16:creationId xmlns:a16="http://schemas.microsoft.com/office/drawing/2014/main" id="{756BAD61-2E2B-4A57-B869-DA42CE4D63C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241878" y="1199573"/>
            <a:ext cx="5705500" cy="5382111"/>
          </a:xfrm>
          <a:prstGeom prst="rect">
            <a:avLst/>
          </a:prstGeom>
          <a:noFill/>
          <a:extLst>
            <a:ext uri="{909E8E84-426E-40DD-AFC4-6F175D3DCCD1}">
              <a14:hiddenFill xmlns:a14="http://schemas.microsoft.com/office/drawing/2010/main">
                <a:solidFill>
                  <a:srgbClr val="FFFFFF"/>
                </a:solidFill>
              </a14:hiddenFill>
            </a:ext>
          </a:extLst>
        </p:spPr>
      </p:pic>
      <p:pic>
        <p:nvPicPr>
          <p:cNvPr id="13320" name="Picture 8" descr="Download City Andreas San Vice Auto Area Text HQ PNG Image | FreePNGImg">
            <a:extLst>
              <a:ext uri="{FF2B5EF4-FFF2-40B4-BE49-F238E27FC236}">
                <a16:creationId xmlns:a16="http://schemas.microsoft.com/office/drawing/2014/main" id="{3F9C9EB6-79EB-4430-AE72-81E409DDE1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60178" y="381000"/>
            <a:ext cx="2870200" cy="2870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42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92BD70B-CFE4-45C9-A177-4EE8709865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48693" y="-821591"/>
            <a:ext cx="10246103" cy="5472232"/>
          </a:xfrm>
        </p:spPr>
      </p:pic>
      <p:pic>
        <p:nvPicPr>
          <p:cNvPr id="15364" name="Picture 4" descr="Call Of Duty Black Ops 3 transparent PNG - StickPNG">
            <a:extLst>
              <a:ext uri="{FF2B5EF4-FFF2-40B4-BE49-F238E27FC236}">
                <a16:creationId xmlns:a16="http://schemas.microsoft.com/office/drawing/2014/main" id="{F3395778-9EC6-42BF-9FF1-F69FCD6C88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 y="4152900"/>
            <a:ext cx="2705100" cy="27051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43C7BCA-6F29-4CDA-A80A-5D467F4849F3}"/>
              </a:ext>
            </a:extLst>
          </p:cNvPr>
          <p:cNvSpPr>
            <a:spLocks noGrp="1"/>
          </p:cNvSpPr>
          <p:nvPr>
            <p:ph type="title"/>
          </p:nvPr>
        </p:nvSpPr>
        <p:spPr>
          <a:xfrm>
            <a:off x="68580" y="317500"/>
            <a:ext cx="2357120" cy="2603500"/>
          </a:xfrm>
        </p:spPr>
        <p:txBody>
          <a:bodyPr>
            <a:normAutofit/>
          </a:bodyPr>
          <a:lstStyle/>
          <a:p>
            <a:r>
              <a:rPr lang="tr-TR" sz="2800" dirty="0">
                <a:solidFill>
                  <a:srgbClr val="002060"/>
                </a:solidFill>
              </a:rPr>
              <a:t>2010 Sonrası Xbox / PC / PS4  İçin En Çok Satan 10 Oyun</a:t>
            </a:r>
          </a:p>
        </p:txBody>
      </p:sp>
      <p:pic>
        <p:nvPicPr>
          <p:cNvPr id="15370" name="Picture 10" descr="Grand Theft Auto V PNG Picture | PNG Mart">
            <a:extLst>
              <a:ext uri="{FF2B5EF4-FFF2-40B4-BE49-F238E27FC236}">
                <a16:creationId xmlns:a16="http://schemas.microsoft.com/office/drawing/2014/main" id="{2FC2862D-7F1F-44CE-AFE6-0D87C5013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3344" y="4371975"/>
            <a:ext cx="4876800" cy="3829050"/>
          </a:xfrm>
          <a:prstGeom prst="rect">
            <a:avLst/>
          </a:prstGeom>
          <a:noFill/>
          <a:extLst>
            <a:ext uri="{909E8E84-426E-40DD-AFC4-6F175D3DCCD1}">
              <a14:hiddenFill xmlns:a14="http://schemas.microsoft.com/office/drawing/2010/main">
                <a:solidFill>
                  <a:srgbClr val="FFFFFF"/>
                </a:solidFill>
              </a14:hiddenFill>
            </a:ext>
          </a:extLst>
        </p:spPr>
      </p:pic>
      <p:pic>
        <p:nvPicPr>
          <p:cNvPr id="15372" name="Picture 12" descr="The Sims Icon - Free Download, PNG and Vector">
            <a:extLst>
              <a:ext uri="{FF2B5EF4-FFF2-40B4-BE49-F238E27FC236}">
                <a16:creationId xmlns:a16="http://schemas.microsoft.com/office/drawing/2014/main" id="{61948957-5D78-4DEE-87D8-49241ACC04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9845" y="4762133"/>
            <a:ext cx="1663700" cy="166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1170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8" name="Picture 4" descr="Collage HD Duvar kağıdı | Arka plan | 1920x1080 | ID:286249 - Wallpaper  Abyss">
            <a:extLst>
              <a:ext uri="{FF2B5EF4-FFF2-40B4-BE49-F238E27FC236}">
                <a16:creationId xmlns:a16="http://schemas.microsoft.com/office/drawing/2014/main" id="{D513A869-71D6-4CEF-9630-8290C5E26D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5803572C-DD8D-4A0C-9108-05C0E061ABB7}"/>
              </a:ext>
            </a:extLst>
          </p:cNvPr>
          <p:cNvSpPr>
            <a:spLocks noGrp="1"/>
          </p:cNvSpPr>
          <p:nvPr>
            <p:ph type="title"/>
          </p:nvPr>
        </p:nvSpPr>
        <p:spPr>
          <a:xfrm>
            <a:off x="1249172" y="1612900"/>
            <a:ext cx="9692640" cy="764222"/>
          </a:xfrm>
        </p:spPr>
        <p:txBody>
          <a:bodyPr>
            <a:normAutofit fontScale="90000"/>
          </a:bodyPr>
          <a:lstStyle/>
          <a:p>
            <a:pPr algn="ctr"/>
            <a:r>
              <a:rPr lang="tr-TR" dirty="0">
                <a:solidFill>
                  <a:schemeClr val="bg2">
                    <a:lumMod val="75000"/>
                  </a:schemeClr>
                </a:solidFill>
                <a:latin typeface="Consolas" panose="020B0609020204030204" pitchFamily="49" charset="0"/>
              </a:rPr>
              <a:t>ALGORİTMALAR</a:t>
            </a:r>
            <a:br>
              <a:rPr lang="tr-TR" dirty="0">
                <a:solidFill>
                  <a:schemeClr val="bg2">
                    <a:lumMod val="75000"/>
                  </a:schemeClr>
                </a:solidFill>
                <a:latin typeface="Consolas" panose="020B0609020204030204" pitchFamily="49" charset="0"/>
              </a:rPr>
            </a:br>
            <a:r>
              <a:rPr lang="tr-TR" dirty="0">
                <a:solidFill>
                  <a:schemeClr val="bg2">
                    <a:lumMod val="75000"/>
                  </a:schemeClr>
                </a:solidFill>
                <a:latin typeface="Consolas" panose="020B0609020204030204" pitchFamily="49" charset="0"/>
              </a:rPr>
              <a:t>&amp;</a:t>
            </a:r>
            <a:br>
              <a:rPr lang="tr-TR" dirty="0">
                <a:solidFill>
                  <a:schemeClr val="bg2">
                    <a:lumMod val="75000"/>
                  </a:schemeClr>
                </a:solidFill>
                <a:latin typeface="Consolas" panose="020B0609020204030204" pitchFamily="49" charset="0"/>
              </a:rPr>
            </a:br>
            <a:r>
              <a:rPr lang="tr-TR" dirty="0">
                <a:solidFill>
                  <a:schemeClr val="accent5"/>
                </a:solidFill>
                <a:latin typeface="Gill Sans MT" panose="020B0502020104020203" pitchFamily="34" charset="0"/>
              </a:rPr>
              <a:t>Algoritmaların Karşılaştırmalı Başarım Analizi</a:t>
            </a:r>
            <a:br>
              <a:rPr lang="tr-TR" dirty="0">
                <a:solidFill>
                  <a:schemeClr val="accent5"/>
                </a:solidFill>
                <a:latin typeface="Gill Sans MT" panose="020B0502020104020203" pitchFamily="34" charset="0"/>
              </a:rPr>
            </a:br>
            <a:endParaRPr lang="tr-TR" dirty="0">
              <a:solidFill>
                <a:schemeClr val="bg2">
                  <a:lumMod val="75000"/>
                </a:schemeClr>
              </a:solidFill>
              <a:latin typeface="Consolas" panose="020B0609020204030204" pitchFamily="49" charset="0"/>
            </a:endParaRPr>
          </a:p>
        </p:txBody>
      </p:sp>
    </p:spTree>
    <p:extLst>
      <p:ext uri="{BB962C8B-B14F-4D97-AF65-F5344CB8AC3E}">
        <p14:creationId xmlns:p14="http://schemas.microsoft.com/office/powerpoint/2010/main" val="2751068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021CB-EB8A-44FE-BC27-C136C1671D26}"/>
              </a:ext>
            </a:extLst>
          </p:cNvPr>
          <p:cNvSpPr>
            <a:spLocks noGrp="1"/>
          </p:cNvSpPr>
          <p:nvPr>
            <p:ph type="title"/>
          </p:nvPr>
        </p:nvSpPr>
        <p:spPr>
          <a:xfrm>
            <a:off x="203200" y="119062"/>
            <a:ext cx="9918700" cy="4929188"/>
          </a:xfrm>
        </p:spPr>
        <p:txBody>
          <a:bodyPr>
            <a:normAutofit fontScale="90000"/>
          </a:bodyPr>
          <a:lstStyle/>
          <a:p>
            <a:r>
              <a:rPr lang="tr-TR" sz="2000" dirty="0">
                <a:solidFill>
                  <a:schemeClr val="bg2">
                    <a:lumMod val="10000"/>
                  </a:schemeClr>
                </a:solidFill>
              </a:rPr>
              <a:t>Regresyon modellerini kullanarak, bölgesel verilere (Uni Eropa, Kuzey Amerika, Japonya ve diğer ülke satışları) dayalı küresel satışları tahmin etme doğruluk oranlarını buldum.</a:t>
            </a:r>
            <a:br>
              <a:rPr lang="tr-TR" sz="2000" dirty="0">
                <a:solidFill>
                  <a:schemeClr val="bg2">
                    <a:lumMod val="10000"/>
                  </a:schemeClr>
                </a:solidFill>
              </a:rPr>
            </a:br>
            <a:br>
              <a:rPr lang="tr-TR" sz="2000" dirty="0">
                <a:solidFill>
                  <a:schemeClr val="bg2">
                    <a:lumMod val="10000"/>
                  </a:schemeClr>
                </a:solidFill>
              </a:rPr>
            </a:br>
            <a:r>
              <a:rPr lang="tr-TR" sz="2000" dirty="0">
                <a:solidFill>
                  <a:schemeClr val="bg2">
                    <a:lumMod val="10000"/>
                  </a:schemeClr>
                </a:solidFill>
              </a:rPr>
              <a:t>Elimdeki datayı train, test diye ayırırken %80 train , %20 test olarak ayırdım. </a:t>
            </a:r>
            <a:r>
              <a:rPr lang="tr-TR" sz="2000" i="1" dirty="0">
                <a:solidFill>
                  <a:schemeClr val="bg2">
                    <a:lumMod val="10000"/>
                  </a:schemeClr>
                </a:solidFill>
              </a:rPr>
              <a:t>(test_size=0.2) </a:t>
            </a:r>
            <a:br>
              <a:rPr lang="tr-TR" sz="2000" i="1" dirty="0">
                <a:solidFill>
                  <a:schemeClr val="bg2">
                    <a:lumMod val="10000"/>
                  </a:schemeClr>
                </a:solidFill>
              </a:rPr>
            </a:br>
            <a:br>
              <a:rPr lang="tr-TR" sz="2000" dirty="0">
                <a:solidFill>
                  <a:schemeClr val="bg2">
                    <a:lumMod val="10000"/>
                  </a:schemeClr>
                </a:solidFill>
              </a:rPr>
            </a:br>
            <a:r>
              <a:rPr lang="tr-TR" sz="2000" dirty="0">
                <a:solidFill>
                  <a:schemeClr val="bg2">
                    <a:lumMod val="10000"/>
                  </a:schemeClr>
                </a:solidFill>
              </a:rPr>
              <a:t>Python bu datayı her seferinde farklı yerlerinden bölmesin diye </a:t>
            </a:r>
            <a:r>
              <a:rPr lang="tr-TR" sz="2000" i="1" dirty="0">
                <a:solidFill>
                  <a:schemeClr val="bg2">
                    <a:lumMod val="10000"/>
                  </a:schemeClr>
                </a:solidFill>
              </a:rPr>
              <a:t>random_state </a:t>
            </a:r>
            <a:r>
              <a:rPr lang="tr-TR" sz="2000" dirty="0">
                <a:solidFill>
                  <a:schemeClr val="bg2">
                    <a:lumMod val="10000"/>
                  </a:schemeClr>
                </a:solidFill>
              </a:rPr>
              <a:t>değerini belirledim.      </a:t>
            </a:r>
            <a:br>
              <a:rPr lang="tr-TR" sz="2000" dirty="0">
                <a:solidFill>
                  <a:schemeClr val="bg2">
                    <a:lumMod val="10000"/>
                  </a:schemeClr>
                </a:solidFill>
              </a:rPr>
            </a:br>
            <a:br>
              <a:rPr lang="tr-TR" sz="2000" dirty="0">
                <a:solidFill>
                  <a:schemeClr val="bg2">
                    <a:lumMod val="10000"/>
                  </a:schemeClr>
                </a:solidFill>
              </a:rPr>
            </a:br>
            <a:r>
              <a:rPr lang="tr-TR" sz="2000" dirty="0">
                <a:solidFill>
                  <a:schemeClr val="bg2">
                    <a:lumMod val="10000"/>
                  </a:schemeClr>
                </a:solidFill>
              </a:rPr>
              <a:t>Küme verilerini oluştururken;</a:t>
            </a:r>
            <a:br>
              <a:rPr lang="tr-TR" sz="2000" dirty="0">
                <a:solidFill>
                  <a:schemeClr val="bg2">
                    <a:lumMod val="10000"/>
                  </a:schemeClr>
                </a:solidFill>
              </a:rPr>
            </a:br>
            <a:r>
              <a:rPr lang="tr-TR" sz="2000" dirty="0">
                <a:solidFill>
                  <a:schemeClr val="bg2">
                    <a:lumMod val="10000"/>
                  </a:schemeClr>
                </a:solidFill>
              </a:rPr>
              <a:t>X için NA, EU, JP ve Other</a:t>
            </a:r>
            <a:br>
              <a:rPr lang="tr-TR" sz="2000" dirty="0">
                <a:solidFill>
                  <a:schemeClr val="bg2">
                    <a:lumMod val="10000"/>
                  </a:schemeClr>
                </a:solidFill>
              </a:rPr>
            </a:br>
            <a:r>
              <a:rPr lang="tr-TR" sz="2000" dirty="0">
                <a:solidFill>
                  <a:schemeClr val="bg2">
                    <a:lumMod val="10000"/>
                  </a:schemeClr>
                </a:solidFill>
              </a:rPr>
              <a:t>Y için Global  satış rakamlarını atadım.</a:t>
            </a:r>
            <a:br>
              <a:rPr lang="tr-TR" sz="2000" dirty="0">
                <a:solidFill>
                  <a:schemeClr val="bg2">
                    <a:lumMod val="10000"/>
                  </a:schemeClr>
                </a:solidFill>
              </a:rPr>
            </a:br>
            <a:br>
              <a:rPr lang="tr-TR" sz="2000" dirty="0">
                <a:solidFill>
                  <a:schemeClr val="bg2">
                    <a:lumMod val="10000"/>
                  </a:schemeClr>
                </a:solidFill>
              </a:rPr>
            </a:br>
            <a:r>
              <a:rPr lang="tr-TR" sz="2000" dirty="0">
                <a:solidFill>
                  <a:schemeClr val="bg2">
                    <a:lumMod val="10000"/>
                  </a:schemeClr>
                </a:solidFill>
              </a:rPr>
              <a:t>En sağlıklı çalışan algoritmayı bulmaya çalışırken </a:t>
            </a:r>
            <a:r>
              <a:rPr lang="tr-TR" sz="2000" i="1" dirty="0">
                <a:solidFill>
                  <a:schemeClr val="bg2">
                    <a:lumMod val="10000"/>
                  </a:schemeClr>
                </a:solidFill>
              </a:rPr>
              <a:t>R Kare </a:t>
            </a:r>
            <a:br>
              <a:rPr lang="tr-TR" sz="2000" i="1" dirty="0">
                <a:solidFill>
                  <a:schemeClr val="bg2">
                    <a:lumMod val="10000"/>
                  </a:schemeClr>
                </a:solidFill>
              </a:rPr>
            </a:br>
            <a:r>
              <a:rPr lang="tr-TR" sz="2000" dirty="0">
                <a:solidFill>
                  <a:schemeClr val="bg2">
                    <a:lumMod val="10000"/>
                  </a:schemeClr>
                </a:solidFill>
              </a:rPr>
              <a:t>formülünden yararlandım. </a:t>
            </a:r>
            <a:r>
              <a:rPr lang="tr-TR" sz="2000" i="1" dirty="0">
                <a:solidFill>
                  <a:schemeClr val="bg2">
                    <a:lumMod val="10000"/>
                  </a:schemeClr>
                </a:solidFill>
              </a:rPr>
              <a:t>(r2_score)</a:t>
            </a:r>
            <a:br>
              <a:rPr lang="tr-TR" sz="2000" i="1" dirty="0">
                <a:solidFill>
                  <a:srgbClr val="862073"/>
                </a:solidFill>
              </a:rPr>
            </a:br>
            <a:br>
              <a:rPr lang="tr-TR" sz="2000" i="1" dirty="0">
                <a:solidFill>
                  <a:srgbClr val="862073"/>
                </a:solidFill>
              </a:rPr>
            </a:br>
            <a:endParaRPr lang="tr-TR" sz="2000" i="1" dirty="0">
              <a:solidFill>
                <a:srgbClr val="862073"/>
              </a:solidFill>
            </a:endParaRPr>
          </a:p>
        </p:txBody>
      </p:sp>
      <p:pic>
        <p:nvPicPr>
          <p:cNvPr id="17418" name="Picture 10" descr="laugh">
            <a:extLst>
              <a:ext uri="{FF2B5EF4-FFF2-40B4-BE49-F238E27FC236}">
                <a16:creationId xmlns:a16="http://schemas.microsoft.com/office/drawing/2014/main" id="{64025BD7-5228-4812-BC6B-0B97597BA7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65564" y="5795963"/>
            <a:ext cx="130076" cy="219075"/>
          </a:xfrm>
          <a:prstGeom prst="rect">
            <a:avLst/>
          </a:prstGeom>
          <a:noFill/>
          <a:extLst>
            <a:ext uri="{909E8E84-426E-40DD-AFC4-6F175D3DCCD1}">
              <a14:hiddenFill xmlns:a14="http://schemas.microsoft.com/office/drawing/2010/main">
                <a:solidFill>
                  <a:srgbClr val="FFFFFF"/>
                </a:solidFill>
              </a14:hiddenFill>
            </a:ext>
          </a:extLst>
        </p:spPr>
      </p:pic>
      <p:sp>
        <p:nvSpPr>
          <p:cNvPr id="9" name="AutoShape 18" descr="https://img2.pngindir.com/20180329/wtw/kisspng-mirror-s-edge-catalyst-video-game-faith-connors-ea-edge-5abd5dceeedd84.6681174715223597589784.jpg">
            <a:extLst>
              <a:ext uri="{FF2B5EF4-FFF2-40B4-BE49-F238E27FC236}">
                <a16:creationId xmlns:a16="http://schemas.microsoft.com/office/drawing/2014/main" id="{1C78967A-A9AE-423E-91E8-0ED06191EBB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tr-TR"/>
          </a:p>
        </p:txBody>
      </p:sp>
      <p:pic>
        <p:nvPicPr>
          <p:cNvPr id="12" name="Picture 11">
            <a:extLst>
              <a:ext uri="{FF2B5EF4-FFF2-40B4-BE49-F238E27FC236}">
                <a16:creationId xmlns:a16="http://schemas.microsoft.com/office/drawing/2014/main" id="{FACA899E-8551-44AF-92D7-1E851D7765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2601" y="2345725"/>
            <a:ext cx="4089400" cy="4512275"/>
          </a:xfrm>
          <a:prstGeom prst="rect">
            <a:avLst/>
          </a:prstGeom>
        </p:spPr>
      </p:pic>
      <p:sp>
        <p:nvSpPr>
          <p:cNvPr id="16" name="Rectangle 15">
            <a:extLst>
              <a:ext uri="{FF2B5EF4-FFF2-40B4-BE49-F238E27FC236}">
                <a16:creationId xmlns:a16="http://schemas.microsoft.com/office/drawing/2014/main" id="{BC3A3791-8C7E-44FC-8AEF-9F17E20CC272}"/>
              </a:ext>
            </a:extLst>
          </p:cNvPr>
          <p:cNvSpPr/>
          <p:nvPr/>
        </p:nvSpPr>
        <p:spPr>
          <a:xfrm>
            <a:off x="203200" y="4798963"/>
            <a:ext cx="6096000" cy="769441"/>
          </a:xfrm>
          <a:prstGeom prst="rect">
            <a:avLst/>
          </a:prstGeom>
        </p:spPr>
        <p:txBody>
          <a:bodyPr>
            <a:spAutoFit/>
          </a:bodyPr>
          <a:lstStyle/>
          <a:p>
            <a:r>
              <a:rPr lang="tr-TR" altLang="tr-TR" sz="1100" b="1" dirty="0">
                <a:solidFill>
                  <a:srgbClr val="FF0000"/>
                </a:solidFill>
              </a:rPr>
              <a:t>R</a:t>
            </a:r>
            <a:r>
              <a:rPr lang="tr-TR" altLang="tr-TR" sz="1100" b="1" baseline="30000" dirty="0">
                <a:solidFill>
                  <a:srgbClr val="FF0000"/>
                </a:solidFill>
              </a:rPr>
              <a:t>2</a:t>
            </a:r>
            <a:r>
              <a:rPr lang="tr-TR" altLang="tr-TR" sz="1100" b="1" dirty="0">
                <a:solidFill>
                  <a:srgbClr val="FF0000"/>
                </a:solidFill>
              </a:rPr>
              <a:t> = 1 - (AKT/OUKT)</a:t>
            </a:r>
          </a:p>
          <a:p>
            <a:endParaRPr lang="tr-TR" sz="1100" dirty="0">
              <a:latin typeface="+mj-lt"/>
            </a:endParaRPr>
          </a:p>
          <a:p>
            <a:r>
              <a:rPr lang="tr-TR" sz="1100" dirty="0">
                <a:latin typeface="+mj-lt"/>
              </a:rPr>
              <a:t>Atıkların Kareler Toplamı (AKT) = TOPLAM(y</a:t>
            </a:r>
            <a:r>
              <a:rPr lang="tr-TR" sz="1100" baseline="-25000" dirty="0">
                <a:latin typeface="+mj-lt"/>
              </a:rPr>
              <a:t>i</a:t>
            </a:r>
            <a:r>
              <a:rPr lang="tr-TR" sz="1100" dirty="0">
                <a:latin typeface="+mj-lt"/>
              </a:rPr>
              <a:t> – y</a:t>
            </a:r>
            <a:r>
              <a:rPr lang="tr-TR" sz="1100" baseline="-25000" dirty="0">
                <a:latin typeface="+mj-lt"/>
              </a:rPr>
              <a:t>i</a:t>
            </a:r>
            <a:r>
              <a:rPr lang="tr-TR" sz="1100" baseline="30000" dirty="0">
                <a:latin typeface="+mj-lt"/>
              </a:rPr>
              <a:t>^</a:t>
            </a:r>
            <a:r>
              <a:rPr lang="tr-TR" sz="1100" dirty="0">
                <a:latin typeface="+mj-lt"/>
              </a:rPr>
              <a:t>)</a:t>
            </a:r>
            <a:r>
              <a:rPr lang="tr-TR" sz="1100" baseline="30000" dirty="0">
                <a:latin typeface="+mj-lt"/>
              </a:rPr>
              <a:t>2</a:t>
            </a:r>
          </a:p>
          <a:p>
            <a:r>
              <a:rPr lang="tr-TR" sz="1100" dirty="0">
                <a:latin typeface="+mj-lt"/>
              </a:rPr>
              <a:t>Ortalamaya Uzaklığın Kareler Toplamı (OUKT) = TOPLAM(y</a:t>
            </a:r>
            <a:r>
              <a:rPr lang="tr-TR" sz="1100" baseline="-25000" dirty="0">
                <a:latin typeface="+mj-lt"/>
              </a:rPr>
              <a:t>i</a:t>
            </a:r>
            <a:r>
              <a:rPr lang="tr-TR" sz="1100" dirty="0">
                <a:latin typeface="+mj-lt"/>
              </a:rPr>
              <a:t> – ȳ)</a:t>
            </a:r>
            <a:r>
              <a:rPr lang="tr-TR" sz="1100" baseline="30000" dirty="0">
                <a:latin typeface="+mj-lt"/>
              </a:rPr>
              <a:t>2</a:t>
            </a:r>
            <a:endParaRPr lang="tr-TR" altLang="tr-TR" sz="1100" dirty="0">
              <a:latin typeface="+mj-lt"/>
            </a:endParaRPr>
          </a:p>
        </p:txBody>
      </p:sp>
    </p:spTree>
    <p:extLst>
      <p:ext uri="{BB962C8B-B14F-4D97-AF65-F5344CB8AC3E}">
        <p14:creationId xmlns:p14="http://schemas.microsoft.com/office/powerpoint/2010/main" val="3572236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BAE70E-C9FC-44EE-8A3A-DD6121DA0648}"/>
              </a:ext>
            </a:extLst>
          </p:cNvPr>
          <p:cNvSpPr>
            <a:spLocks noGrp="1"/>
          </p:cNvSpPr>
          <p:nvPr>
            <p:ph type="title"/>
          </p:nvPr>
        </p:nvSpPr>
        <p:spPr>
          <a:xfrm>
            <a:off x="436372" y="-286990"/>
            <a:ext cx="9692640" cy="853440"/>
          </a:xfrm>
        </p:spPr>
        <p:txBody>
          <a:bodyPr>
            <a:noAutofit/>
          </a:bodyPr>
          <a:lstStyle/>
          <a:p>
            <a:r>
              <a:rPr lang="en-US" sz="2800" dirty="0" err="1">
                <a:solidFill>
                  <a:srgbClr val="002060"/>
                </a:solidFill>
              </a:rPr>
              <a:t>Karar</a:t>
            </a:r>
            <a:r>
              <a:rPr lang="en-US" sz="2800" dirty="0">
                <a:solidFill>
                  <a:srgbClr val="002060"/>
                </a:solidFill>
              </a:rPr>
              <a:t> </a:t>
            </a:r>
            <a:r>
              <a:rPr lang="en-US" sz="2800" dirty="0" err="1">
                <a:solidFill>
                  <a:srgbClr val="002060"/>
                </a:solidFill>
              </a:rPr>
              <a:t>Ağacı</a:t>
            </a:r>
            <a:r>
              <a:rPr lang="en-US" sz="2800" dirty="0">
                <a:solidFill>
                  <a:srgbClr val="002060"/>
                </a:solidFill>
              </a:rPr>
              <a:t>(Decision Tree) </a:t>
            </a:r>
            <a:r>
              <a:rPr lang="en-US" sz="2800" dirty="0" err="1">
                <a:solidFill>
                  <a:srgbClr val="002060"/>
                </a:solidFill>
              </a:rPr>
              <a:t>Regresyonu</a:t>
            </a:r>
            <a:endParaRPr lang="tr-TR" sz="2800" dirty="0">
              <a:solidFill>
                <a:srgbClr val="002060"/>
              </a:solidFill>
            </a:endParaRPr>
          </a:p>
        </p:txBody>
      </p:sp>
      <p:sp>
        <p:nvSpPr>
          <p:cNvPr id="5" name="Rectangle 4">
            <a:extLst>
              <a:ext uri="{FF2B5EF4-FFF2-40B4-BE49-F238E27FC236}">
                <a16:creationId xmlns:a16="http://schemas.microsoft.com/office/drawing/2014/main" id="{6317721B-E3C5-406E-80AC-8C3A9F136CA8}"/>
              </a:ext>
            </a:extLst>
          </p:cNvPr>
          <p:cNvSpPr/>
          <p:nvPr/>
        </p:nvSpPr>
        <p:spPr>
          <a:xfrm>
            <a:off x="436372" y="934641"/>
            <a:ext cx="10701528" cy="1477328"/>
          </a:xfrm>
          <a:prstGeom prst="rect">
            <a:avLst/>
          </a:prstGeom>
        </p:spPr>
        <p:txBody>
          <a:bodyPr wrap="square">
            <a:spAutoFit/>
          </a:bodyPr>
          <a:lstStyle/>
          <a:p>
            <a:pPr marL="285750" indent="-285750">
              <a:buFont typeface="Arial" panose="020B0604020202020204" pitchFamily="34" charset="0"/>
              <a:buChar char="•"/>
            </a:pPr>
            <a:r>
              <a:rPr lang="tr-TR" dirty="0">
                <a:solidFill>
                  <a:srgbClr val="292929"/>
                </a:solidFill>
                <a:latin typeface="charter"/>
              </a:rPr>
              <a:t>Karar ağacı regresyonu için kullanılan algoritma, bağımsız değişkenleri bilgi kazancına göre aralıklara ayırıyor. </a:t>
            </a:r>
          </a:p>
          <a:p>
            <a:pPr marL="285750" indent="-285750">
              <a:buFont typeface="Arial" panose="020B0604020202020204" pitchFamily="34" charset="0"/>
              <a:buChar char="•"/>
            </a:pPr>
            <a:r>
              <a:rPr lang="tr-TR" dirty="0">
                <a:solidFill>
                  <a:srgbClr val="292929"/>
                </a:solidFill>
                <a:latin typeface="charter"/>
              </a:rPr>
              <a:t>Tahmin esnasında bu aralıktan bir değer sorulduğunda cevap olarak bu aralıktaki (eğitim esnasında öğrendiği) ortalamayı söyleyiveriyor. </a:t>
            </a:r>
          </a:p>
          <a:p>
            <a:pPr marL="285750" indent="-285750">
              <a:buFont typeface="Arial" panose="020B0604020202020204" pitchFamily="34" charset="0"/>
              <a:buChar char="•"/>
            </a:pPr>
            <a:r>
              <a:rPr lang="tr-TR" dirty="0">
                <a:solidFill>
                  <a:srgbClr val="292929"/>
                </a:solidFill>
                <a:latin typeface="charter"/>
              </a:rPr>
              <a:t>Bu sebeple karar ağacı regresyonu diğer regresyon modelleri gibi sürekli değil, kesiklidir. Yani belli bir aralıkta istenen tahminler için aynı sonuçları üretir.</a:t>
            </a:r>
            <a:endParaRPr lang="tr-TR" dirty="0"/>
          </a:p>
        </p:txBody>
      </p:sp>
      <p:sp>
        <p:nvSpPr>
          <p:cNvPr id="6" name="Rectangle 1">
            <a:extLst>
              <a:ext uri="{FF2B5EF4-FFF2-40B4-BE49-F238E27FC236}">
                <a16:creationId xmlns:a16="http://schemas.microsoft.com/office/drawing/2014/main" id="{D047C01E-41E6-4A99-90CC-C51B9518D9BA}"/>
              </a:ext>
            </a:extLst>
          </p:cNvPr>
          <p:cNvSpPr>
            <a:spLocks noChangeArrowheads="1"/>
          </p:cNvSpPr>
          <p:nvPr/>
        </p:nvSpPr>
        <p:spPr bwMode="auto">
          <a:xfrm>
            <a:off x="436372" y="5251103"/>
            <a:ext cx="5989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Veri setinde regresyon sonucu;</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Training/Eğitim Doğruluğu : 1.0</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Test Doğruluğu : 0.9983406831621846</a:t>
            </a:r>
            <a:r>
              <a:rPr kumimoji="0" lang="tr-TR" altLang="tr-TR" sz="1400" b="0" i="0" u="none" strike="noStrike" cap="none" normalizeH="0" baseline="0" dirty="0">
                <a:ln>
                  <a:noFill/>
                </a:ln>
                <a:solidFill>
                  <a:schemeClr val="tx1"/>
                </a:solidFill>
                <a:effectLst/>
              </a:rPr>
              <a:t> </a:t>
            </a:r>
            <a:endParaRPr kumimoji="0" lang="tr-TR" altLang="tr-TR" sz="4000" b="0" i="0" u="none" strike="noStrike" cap="none" normalizeH="0" baseline="0" dirty="0">
              <a:ln>
                <a:noFill/>
              </a:ln>
              <a:solidFill>
                <a:schemeClr val="tx1"/>
              </a:solidFill>
              <a:effectLst/>
              <a:latin typeface="Arial" panose="020B0604020202020204" pitchFamily="34" charset="0"/>
            </a:endParaRPr>
          </a:p>
        </p:txBody>
      </p:sp>
      <p:pic>
        <p:nvPicPr>
          <p:cNvPr id="19460" name="Picture 4" descr="Witcher PNG">
            <a:extLst>
              <a:ext uri="{FF2B5EF4-FFF2-40B4-BE49-F238E27FC236}">
                <a16:creationId xmlns:a16="http://schemas.microsoft.com/office/drawing/2014/main" id="{AEAA0725-5BAD-49BB-8F79-320C846542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3049" y="2222500"/>
            <a:ext cx="3598951" cy="4635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717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807E58D-7EF4-46DA-B399-DD8C333155D8}"/>
              </a:ext>
            </a:extLst>
          </p:cNvPr>
          <p:cNvSpPr>
            <a:spLocks noGrp="1"/>
          </p:cNvSpPr>
          <p:nvPr>
            <p:ph type="title"/>
          </p:nvPr>
        </p:nvSpPr>
        <p:spPr>
          <a:xfrm>
            <a:off x="436372" y="-286990"/>
            <a:ext cx="9692640" cy="853440"/>
          </a:xfrm>
        </p:spPr>
        <p:txBody>
          <a:bodyPr>
            <a:noAutofit/>
          </a:bodyPr>
          <a:lstStyle/>
          <a:p>
            <a:r>
              <a:rPr lang="en-US" sz="2800" dirty="0">
                <a:solidFill>
                  <a:srgbClr val="002060"/>
                </a:solidFill>
              </a:rPr>
              <a:t>Random Forest </a:t>
            </a:r>
            <a:r>
              <a:rPr lang="en-US" sz="2800" dirty="0" err="1">
                <a:solidFill>
                  <a:srgbClr val="002060"/>
                </a:solidFill>
              </a:rPr>
              <a:t>Regresyonu</a:t>
            </a:r>
            <a:endParaRPr lang="tr-TR" sz="2800" dirty="0">
              <a:solidFill>
                <a:srgbClr val="002060"/>
              </a:solidFill>
            </a:endParaRPr>
          </a:p>
        </p:txBody>
      </p:sp>
      <p:sp>
        <p:nvSpPr>
          <p:cNvPr id="11" name="Rectangle 10">
            <a:extLst>
              <a:ext uri="{FF2B5EF4-FFF2-40B4-BE49-F238E27FC236}">
                <a16:creationId xmlns:a16="http://schemas.microsoft.com/office/drawing/2014/main" id="{2361E991-F1E2-49AC-890D-EC919C16454C}"/>
              </a:ext>
            </a:extLst>
          </p:cNvPr>
          <p:cNvSpPr/>
          <p:nvPr/>
        </p:nvSpPr>
        <p:spPr>
          <a:xfrm>
            <a:off x="436372" y="934641"/>
            <a:ext cx="10701528" cy="1200329"/>
          </a:xfrm>
          <a:prstGeom prst="rect">
            <a:avLst/>
          </a:prstGeom>
        </p:spPr>
        <p:txBody>
          <a:bodyPr wrap="square">
            <a:spAutoFit/>
          </a:bodyPr>
          <a:lstStyle/>
          <a:p>
            <a:pPr marL="285750" indent="-285750">
              <a:buFont typeface="Arial" panose="020B0604020202020204" pitchFamily="34" charset="0"/>
              <a:buChar char="•"/>
            </a:pPr>
            <a:r>
              <a:rPr lang="tr-TR" dirty="0"/>
              <a:t>Random Forest Algoritması, birden fazla karar ağacını oluşturur ve daha doğru / istikrarlı bir tahmin elde etmek için onları birleştirir. </a:t>
            </a:r>
          </a:p>
          <a:p>
            <a:pPr marL="285750" indent="-285750">
              <a:buFont typeface="Arial" panose="020B0604020202020204" pitchFamily="34" charset="0"/>
              <a:buChar char="•"/>
            </a:pPr>
            <a:r>
              <a:rPr lang="tr-TR" dirty="0"/>
              <a:t>Karar ağaçlarını kullandığı için kesiklidir. </a:t>
            </a:r>
          </a:p>
          <a:p>
            <a:pPr marL="285750" indent="-285750">
              <a:buFont typeface="Arial" panose="020B0604020202020204" pitchFamily="34" charset="0"/>
              <a:buChar char="•"/>
            </a:pPr>
            <a:r>
              <a:rPr lang="tr-TR" dirty="0"/>
              <a:t>Yani belli bir aralıkta istenen tahminler için aynı sonuçları üretir.</a:t>
            </a:r>
          </a:p>
        </p:txBody>
      </p:sp>
      <p:sp>
        <p:nvSpPr>
          <p:cNvPr id="12" name="Rectangle 1">
            <a:extLst>
              <a:ext uri="{FF2B5EF4-FFF2-40B4-BE49-F238E27FC236}">
                <a16:creationId xmlns:a16="http://schemas.microsoft.com/office/drawing/2014/main" id="{5C1C17FC-924F-4AE9-8974-3EED90C336BE}"/>
              </a:ext>
            </a:extLst>
          </p:cNvPr>
          <p:cNvSpPr>
            <a:spLocks noChangeArrowheads="1"/>
          </p:cNvSpPr>
          <p:nvPr/>
        </p:nvSpPr>
        <p:spPr bwMode="auto">
          <a:xfrm>
            <a:off x="436372" y="5251103"/>
            <a:ext cx="6497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Veri setinde regresyon sonucu;</a:t>
            </a:r>
          </a:p>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Training/Eğitim Doğruluğu : 0.9730569516865958 Test Doğruluğu : 0.9995878139712518</a:t>
            </a:r>
            <a:r>
              <a:rPr lang="tr-TR" altLang="tr-TR" sz="1400" dirty="0">
                <a:solidFill>
                  <a:schemeClr val="tx1"/>
                </a:solidFill>
              </a:rPr>
              <a:t> </a:t>
            </a:r>
            <a:endParaRPr lang="tr-TR" altLang="tr-TR" sz="4000" dirty="0">
              <a:solidFill>
                <a:schemeClr val="tx1"/>
              </a:solidFill>
              <a:latin typeface="Arial" panose="020B0604020202020204" pitchFamily="34" charset="0"/>
            </a:endParaRPr>
          </a:p>
        </p:txBody>
      </p:sp>
      <p:pic>
        <p:nvPicPr>
          <p:cNvPr id="20485" name="Picture 5" descr="The Last of Us PNG Transparent Images | PNG All">
            <a:extLst>
              <a:ext uri="{FF2B5EF4-FFF2-40B4-BE49-F238E27FC236}">
                <a16:creationId xmlns:a16="http://schemas.microsoft.com/office/drawing/2014/main" id="{1639EBB5-E34C-477E-BF1A-0B6157DAB0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7400" y="2207768"/>
            <a:ext cx="5054600" cy="4650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5169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807E58D-7EF4-46DA-B399-DD8C333155D8}"/>
              </a:ext>
            </a:extLst>
          </p:cNvPr>
          <p:cNvSpPr>
            <a:spLocks noGrp="1"/>
          </p:cNvSpPr>
          <p:nvPr>
            <p:ph type="title"/>
          </p:nvPr>
        </p:nvSpPr>
        <p:spPr>
          <a:xfrm>
            <a:off x="436372" y="-286990"/>
            <a:ext cx="9692640" cy="853440"/>
          </a:xfrm>
        </p:spPr>
        <p:txBody>
          <a:bodyPr>
            <a:noAutofit/>
          </a:bodyPr>
          <a:lstStyle/>
          <a:p>
            <a:r>
              <a:rPr lang="tr-TR" sz="2800" dirty="0">
                <a:solidFill>
                  <a:srgbClr val="002060"/>
                </a:solidFill>
              </a:rPr>
              <a:t>SVR(Support Vector Regression) Destek Vektör Regresyonu</a:t>
            </a:r>
          </a:p>
        </p:txBody>
      </p:sp>
      <p:sp>
        <p:nvSpPr>
          <p:cNvPr id="11" name="Rectangle 10">
            <a:extLst>
              <a:ext uri="{FF2B5EF4-FFF2-40B4-BE49-F238E27FC236}">
                <a16:creationId xmlns:a16="http://schemas.microsoft.com/office/drawing/2014/main" id="{2361E991-F1E2-49AC-890D-EC919C16454C}"/>
              </a:ext>
            </a:extLst>
          </p:cNvPr>
          <p:cNvSpPr/>
          <p:nvPr/>
        </p:nvSpPr>
        <p:spPr>
          <a:xfrm>
            <a:off x="436372" y="934641"/>
            <a:ext cx="10701528" cy="4247317"/>
          </a:xfrm>
          <a:prstGeom prst="rect">
            <a:avLst/>
          </a:prstGeom>
        </p:spPr>
        <p:txBody>
          <a:bodyPr wrap="square">
            <a:spAutoFit/>
          </a:bodyPr>
          <a:lstStyle/>
          <a:p>
            <a:pPr marL="285750" indent="-285750">
              <a:buFont typeface="Arial" panose="020B0604020202020204" pitchFamily="34" charset="0"/>
              <a:buChar char="•"/>
            </a:pPr>
            <a:r>
              <a:rPr lang="tr-TR" dirty="0"/>
              <a:t>Destek vektör algoritması ilk başta sınıflandırma için çıkmış bir algoritma olmasına rağmen regresyon içinde kullanılmaktadır. Bu iki model sayesinde bazı veri problemlerinin çözümü sağlanmaktadır.</a:t>
            </a:r>
          </a:p>
          <a:p>
            <a:pPr marL="285750" indent="-285750">
              <a:buFont typeface="Arial" panose="020B0604020202020204" pitchFamily="34" charset="0"/>
              <a:buChar char="•"/>
            </a:pPr>
            <a:r>
              <a:rPr lang="tr-TR" dirty="0"/>
              <a:t>SVR devamlı değerler için geçerlidir. Hata değerleri ile kendini iyileştiren algoritmalardır. Bunu noktalar arası doğrular çizerek ve bu doğrular arasında sınırlar belirleyerek (Boundaries) aralarından geçecek (Margin) en doğru doğuruyu çizmeye çalışan algoritmadır. Bu marginler arasındaki noktaları input olarak alır, bu sınırlar dışındaki noktalar ise hata değerleri olarak alınır.</a:t>
            </a:r>
          </a:p>
          <a:p>
            <a:pPr marL="285750" indent="-285750">
              <a:buFont typeface="Arial" panose="020B0604020202020204" pitchFamily="34" charset="0"/>
              <a:buChar char="•"/>
            </a:pPr>
            <a:r>
              <a:rPr lang="tr-TR" dirty="0"/>
              <a:t>Birçok regresyon sınıfı feature scaling(özellik ölçekleme) için tedbir alırken az kullanılan SVR sınıfında böyle bir tedbir yok. Bu sorunu aşmak için Standartlaştırma (Standardization) işlemi yapabiliriz.</a:t>
            </a:r>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p:txBody>
      </p:sp>
      <p:sp>
        <p:nvSpPr>
          <p:cNvPr id="12" name="Rectangle 1">
            <a:extLst>
              <a:ext uri="{FF2B5EF4-FFF2-40B4-BE49-F238E27FC236}">
                <a16:creationId xmlns:a16="http://schemas.microsoft.com/office/drawing/2014/main" id="{5C1C17FC-924F-4AE9-8974-3EED90C336BE}"/>
              </a:ext>
            </a:extLst>
          </p:cNvPr>
          <p:cNvSpPr>
            <a:spLocks noChangeArrowheads="1"/>
          </p:cNvSpPr>
          <p:nvPr/>
        </p:nvSpPr>
        <p:spPr bwMode="auto">
          <a:xfrm>
            <a:off x="436372" y="5251103"/>
            <a:ext cx="6497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Veri setinde regresyon sonucu;</a:t>
            </a:r>
          </a:p>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Training/Eğitim Doğruluğu : 0.6674683308873681 Test Doğruluğu : 0.8755919235562429</a:t>
            </a:r>
            <a:r>
              <a:rPr lang="tr-TR" altLang="tr-TR" sz="1400" dirty="0">
                <a:solidFill>
                  <a:schemeClr val="tx1"/>
                </a:solidFill>
              </a:rPr>
              <a:t> </a:t>
            </a:r>
            <a:endParaRPr lang="tr-TR" altLang="tr-TR" sz="4000" dirty="0">
              <a:solidFill>
                <a:schemeClr val="tx1"/>
              </a:solidFill>
              <a:latin typeface="Arial" panose="020B0604020202020204" pitchFamily="34" charset="0"/>
            </a:endParaRPr>
          </a:p>
        </p:txBody>
      </p:sp>
      <p:pic>
        <p:nvPicPr>
          <p:cNvPr id="24581" name="Picture 5" descr="Destiny PNG Free Image | PNG All">
            <a:extLst>
              <a:ext uri="{FF2B5EF4-FFF2-40B4-BE49-F238E27FC236}">
                <a16:creationId xmlns:a16="http://schemas.microsoft.com/office/drawing/2014/main" id="{CEA9FF2A-6238-435E-B616-2DBE552A59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3704357"/>
            <a:ext cx="3924300" cy="3364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0277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8" name="Picture 10" descr="Best 44+ Console Gaming Wallpaper on HipWallpaper | Nintendo Console  Wallpaper, Star Trek Console Wallpaper and Game Console Wallpapers">
            <a:extLst>
              <a:ext uri="{FF2B5EF4-FFF2-40B4-BE49-F238E27FC236}">
                <a16:creationId xmlns:a16="http://schemas.microsoft.com/office/drawing/2014/main" id="{3E1944F6-5D84-4F34-81F5-E37AB3CB40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1" y="-762001"/>
            <a:ext cx="12192000" cy="7620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E9ED05-1F7D-4629-8ACE-867AB47727EF}"/>
              </a:ext>
            </a:extLst>
          </p:cNvPr>
          <p:cNvSpPr>
            <a:spLocks noGrp="1"/>
          </p:cNvSpPr>
          <p:nvPr>
            <p:ph type="title"/>
          </p:nvPr>
        </p:nvSpPr>
        <p:spPr>
          <a:xfrm>
            <a:off x="431292" y="-296703"/>
            <a:ext cx="9692640" cy="1325562"/>
          </a:xfrm>
        </p:spPr>
        <p:txBody>
          <a:bodyPr/>
          <a:lstStyle/>
          <a:p>
            <a:r>
              <a:rPr lang="tr-TR" b="1" dirty="0">
                <a:solidFill>
                  <a:schemeClr val="accent2">
                    <a:lumMod val="75000"/>
                  </a:schemeClr>
                </a:solidFill>
              </a:rPr>
              <a:t>Veri Kümesi</a:t>
            </a:r>
          </a:p>
        </p:txBody>
      </p:sp>
      <p:sp>
        <p:nvSpPr>
          <p:cNvPr id="3" name="Content Placeholder 2">
            <a:extLst>
              <a:ext uri="{FF2B5EF4-FFF2-40B4-BE49-F238E27FC236}">
                <a16:creationId xmlns:a16="http://schemas.microsoft.com/office/drawing/2014/main" id="{8DA87975-4879-4744-B1BC-382DAEA3EA9F}"/>
              </a:ext>
            </a:extLst>
          </p:cNvPr>
          <p:cNvSpPr>
            <a:spLocks noGrp="1"/>
          </p:cNvSpPr>
          <p:nvPr>
            <p:ph idx="1"/>
          </p:nvPr>
        </p:nvSpPr>
        <p:spPr>
          <a:xfrm>
            <a:off x="431292" y="1319847"/>
            <a:ext cx="8595360" cy="4800600"/>
          </a:xfrm>
        </p:spPr>
        <p:txBody>
          <a:bodyPr>
            <a:noAutofit/>
          </a:bodyPr>
          <a:lstStyle/>
          <a:p>
            <a:pPr marL="0" indent="0" algn="just">
              <a:buNone/>
            </a:pPr>
            <a:r>
              <a:rPr lang="tr-TR" sz="1600" dirty="0">
                <a:solidFill>
                  <a:schemeClr val="bg1"/>
                </a:solidFill>
              </a:rPr>
              <a:t>Bu veri kümesi, 100.000 kopyadan fazla satışa sahip video oyunlarının bir listesini içerir. Toplam 16.598 kayıt vardır. </a:t>
            </a:r>
          </a:p>
          <a:p>
            <a:pPr marL="0" indent="0" algn="just">
              <a:buNone/>
            </a:pPr>
            <a:r>
              <a:rPr lang="tr-TR" sz="1200" b="1" dirty="0">
                <a:solidFill>
                  <a:schemeClr val="bg1"/>
                </a:solidFill>
              </a:rPr>
              <a:t>Alanlar şunları içerir:</a:t>
            </a:r>
          </a:p>
          <a:p>
            <a:pPr algn="just">
              <a:buFont typeface="Wingdings" panose="05000000000000000000" pitchFamily="2" charset="2"/>
              <a:buChar char="q"/>
            </a:pPr>
            <a:r>
              <a:rPr lang="tr-TR" sz="1200" dirty="0">
                <a:solidFill>
                  <a:schemeClr val="bg1"/>
                </a:solidFill>
              </a:rPr>
              <a:t>Rank - Genel Satışların Sıralaması</a:t>
            </a:r>
          </a:p>
          <a:p>
            <a:pPr algn="just">
              <a:buFont typeface="Wingdings" panose="05000000000000000000" pitchFamily="2" charset="2"/>
              <a:buChar char="q"/>
            </a:pPr>
            <a:r>
              <a:rPr lang="tr-TR" sz="1200" dirty="0">
                <a:solidFill>
                  <a:schemeClr val="bg1"/>
                </a:solidFill>
              </a:rPr>
              <a:t>Name - Oyunun Adı</a:t>
            </a:r>
          </a:p>
          <a:p>
            <a:pPr algn="just">
              <a:buFont typeface="Wingdings" panose="05000000000000000000" pitchFamily="2" charset="2"/>
              <a:buChar char="q"/>
            </a:pPr>
            <a:r>
              <a:rPr lang="tr-TR" sz="1200" dirty="0">
                <a:solidFill>
                  <a:schemeClr val="bg1"/>
                </a:solidFill>
              </a:rPr>
              <a:t>Platform - Oyun Sürümünün Platformu</a:t>
            </a:r>
          </a:p>
          <a:p>
            <a:pPr algn="just">
              <a:buFont typeface="Wingdings" panose="05000000000000000000" pitchFamily="2" charset="2"/>
              <a:buChar char="q"/>
            </a:pPr>
            <a:r>
              <a:rPr lang="tr-TR" sz="1200" dirty="0">
                <a:solidFill>
                  <a:schemeClr val="bg1"/>
                </a:solidFill>
              </a:rPr>
              <a:t>Year - Oyunun Yayınlandığı Yıl</a:t>
            </a:r>
          </a:p>
          <a:p>
            <a:pPr algn="just">
              <a:buFont typeface="Wingdings" panose="05000000000000000000" pitchFamily="2" charset="2"/>
              <a:buChar char="q"/>
            </a:pPr>
            <a:r>
              <a:rPr lang="tr-TR" sz="1200" dirty="0">
                <a:solidFill>
                  <a:schemeClr val="bg1"/>
                </a:solidFill>
              </a:rPr>
              <a:t>Genre - Oyunun Türü</a:t>
            </a:r>
          </a:p>
          <a:p>
            <a:pPr algn="just">
              <a:buFont typeface="Wingdings" panose="05000000000000000000" pitchFamily="2" charset="2"/>
              <a:buChar char="q"/>
            </a:pPr>
            <a:r>
              <a:rPr lang="tr-TR" sz="1200" dirty="0">
                <a:solidFill>
                  <a:schemeClr val="bg1"/>
                </a:solidFill>
              </a:rPr>
              <a:t>Publisher - Oyunun Yayıncısı</a:t>
            </a:r>
          </a:p>
          <a:p>
            <a:pPr algn="just">
              <a:buFont typeface="Wingdings" panose="05000000000000000000" pitchFamily="2" charset="2"/>
              <a:buChar char="q"/>
            </a:pPr>
            <a:r>
              <a:rPr lang="tr-TR" sz="1200" dirty="0">
                <a:solidFill>
                  <a:schemeClr val="bg1"/>
                </a:solidFill>
              </a:rPr>
              <a:t>NA_Sales - Kuzey Amerika Satışları (Milyon)</a:t>
            </a:r>
          </a:p>
          <a:p>
            <a:pPr algn="just">
              <a:buFont typeface="Wingdings" panose="05000000000000000000" pitchFamily="2" charset="2"/>
              <a:buChar char="q"/>
            </a:pPr>
            <a:r>
              <a:rPr lang="tr-TR" sz="1200" dirty="0">
                <a:solidFill>
                  <a:schemeClr val="bg1"/>
                </a:solidFill>
              </a:rPr>
              <a:t>EU_Sales - Avrupa Birliği Satışları (Milyon)</a:t>
            </a:r>
          </a:p>
          <a:p>
            <a:pPr algn="just">
              <a:buFont typeface="Wingdings" panose="05000000000000000000" pitchFamily="2" charset="2"/>
              <a:buChar char="q"/>
            </a:pPr>
            <a:r>
              <a:rPr lang="tr-TR" sz="1200" dirty="0">
                <a:solidFill>
                  <a:schemeClr val="bg1"/>
                </a:solidFill>
              </a:rPr>
              <a:t>JP_Sales - Japonya Satışları (Milyon)</a:t>
            </a:r>
          </a:p>
          <a:p>
            <a:pPr algn="just">
              <a:buFont typeface="Wingdings" panose="05000000000000000000" pitchFamily="2" charset="2"/>
              <a:buChar char="q"/>
            </a:pPr>
            <a:r>
              <a:rPr lang="tr-TR" sz="1200" dirty="0">
                <a:solidFill>
                  <a:schemeClr val="bg1"/>
                </a:solidFill>
              </a:rPr>
              <a:t>Other_Sales - Dünya'nın Geri Kalanının Satışları (Milyon)</a:t>
            </a:r>
          </a:p>
          <a:p>
            <a:pPr algn="just">
              <a:buFont typeface="Wingdings" panose="05000000000000000000" pitchFamily="2" charset="2"/>
              <a:buChar char="q"/>
            </a:pPr>
            <a:r>
              <a:rPr lang="tr-TR" sz="1200" dirty="0">
                <a:solidFill>
                  <a:schemeClr val="bg1"/>
                </a:solidFill>
              </a:rPr>
              <a:t>Global_Sales - Dünya Çapında Toplam Satış. (Milyon)</a:t>
            </a:r>
            <a:endParaRPr lang="tr-TR" sz="1050" dirty="0">
              <a:solidFill>
                <a:schemeClr val="bg1"/>
              </a:solidFill>
            </a:endParaRPr>
          </a:p>
        </p:txBody>
      </p:sp>
    </p:spTree>
    <p:extLst>
      <p:ext uri="{BB962C8B-B14F-4D97-AF65-F5344CB8AC3E}">
        <p14:creationId xmlns:p14="http://schemas.microsoft.com/office/powerpoint/2010/main" val="2398258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807E58D-7EF4-46DA-B399-DD8C333155D8}"/>
              </a:ext>
            </a:extLst>
          </p:cNvPr>
          <p:cNvSpPr>
            <a:spLocks noGrp="1"/>
          </p:cNvSpPr>
          <p:nvPr>
            <p:ph type="title"/>
          </p:nvPr>
        </p:nvSpPr>
        <p:spPr>
          <a:xfrm>
            <a:off x="436372" y="-286990"/>
            <a:ext cx="9692640" cy="853440"/>
          </a:xfrm>
        </p:spPr>
        <p:txBody>
          <a:bodyPr>
            <a:noAutofit/>
          </a:bodyPr>
          <a:lstStyle/>
          <a:p>
            <a:r>
              <a:rPr lang="en-US" sz="2800" dirty="0">
                <a:solidFill>
                  <a:srgbClr val="002060"/>
                </a:solidFill>
              </a:rPr>
              <a:t>Ridge </a:t>
            </a:r>
            <a:r>
              <a:rPr lang="en-US" sz="2800" dirty="0" err="1">
                <a:solidFill>
                  <a:srgbClr val="002060"/>
                </a:solidFill>
              </a:rPr>
              <a:t>Regresyonu</a:t>
            </a:r>
            <a:endParaRPr lang="tr-TR" sz="2800" dirty="0">
              <a:solidFill>
                <a:srgbClr val="002060"/>
              </a:solidFill>
            </a:endParaRPr>
          </a:p>
        </p:txBody>
      </p:sp>
      <p:sp>
        <p:nvSpPr>
          <p:cNvPr id="11" name="Rectangle 10">
            <a:extLst>
              <a:ext uri="{FF2B5EF4-FFF2-40B4-BE49-F238E27FC236}">
                <a16:creationId xmlns:a16="http://schemas.microsoft.com/office/drawing/2014/main" id="{2361E991-F1E2-49AC-890D-EC919C16454C}"/>
              </a:ext>
            </a:extLst>
          </p:cNvPr>
          <p:cNvSpPr/>
          <p:nvPr/>
        </p:nvSpPr>
        <p:spPr>
          <a:xfrm>
            <a:off x="436372" y="934641"/>
            <a:ext cx="10701528" cy="2585323"/>
          </a:xfrm>
          <a:prstGeom prst="rect">
            <a:avLst/>
          </a:prstGeom>
        </p:spPr>
        <p:txBody>
          <a:bodyPr wrap="square">
            <a:spAutoFit/>
          </a:bodyPr>
          <a:lstStyle/>
          <a:p>
            <a:pPr marL="285750" indent="-285750">
              <a:buFont typeface="Arial" panose="020B0604020202020204" pitchFamily="34" charset="0"/>
              <a:buChar char="•"/>
            </a:pPr>
            <a:r>
              <a:rPr lang="tr-TR" dirty="0"/>
              <a:t>Ridge regresyon, L2 düzenlemesi (regularization) kullanılan sapmalı tahmin yöntemlerinden biridir. </a:t>
            </a:r>
          </a:p>
          <a:p>
            <a:pPr marL="285750" indent="-285750">
              <a:buFont typeface="Arial" panose="020B0604020202020204" pitchFamily="34" charset="0"/>
              <a:buChar char="•"/>
            </a:pPr>
            <a:r>
              <a:rPr lang="tr-TR" dirty="0"/>
              <a:t>Çoklu doğrusal bağlılık olduğunda en küçük kareler tahmincilerinin varyanslarından daha küçük varyanslı tahminler verdiğinden tercih edilebilir. </a:t>
            </a:r>
          </a:p>
          <a:p>
            <a:pPr marL="285750" indent="-285750">
              <a:buFont typeface="Arial" panose="020B0604020202020204" pitchFamily="34" charset="0"/>
              <a:buChar char="•"/>
            </a:pPr>
            <a:r>
              <a:rPr lang="tr-TR" dirty="0"/>
              <a:t>Kullanılması ile tüm değişkenlere modelde yer verme imkânı olabilmektedir. </a:t>
            </a:r>
          </a:p>
          <a:p>
            <a:pPr marL="285750" indent="-285750">
              <a:buFont typeface="Arial" panose="020B0604020202020204" pitchFamily="34" charset="0"/>
              <a:buChar char="•"/>
            </a:pPr>
            <a:r>
              <a:rPr lang="tr-TR" dirty="0"/>
              <a:t>Parametreleri küçültür, bu nedenle çoğunlukla çoklu bağlantıyı önlemek için kullanılır. </a:t>
            </a:r>
          </a:p>
          <a:p>
            <a:pPr marL="285750" indent="-285750">
              <a:buFont typeface="Arial" panose="020B0604020202020204" pitchFamily="34" charset="0"/>
              <a:buChar char="•"/>
            </a:pPr>
            <a:r>
              <a:rPr lang="tr-TR" dirty="0"/>
              <a:t>Sapmalı olmasına rağmen teorik sonuçları nedeni ile tercih edilebilmektedir.</a:t>
            </a:r>
          </a:p>
          <a:p>
            <a:br>
              <a:rPr lang="tr-TR" dirty="0"/>
            </a:br>
            <a:endParaRPr lang="tr-TR" dirty="0"/>
          </a:p>
        </p:txBody>
      </p:sp>
      <p:sp>
        <p:nvSpPr>
          <p:cNvPr id="12" name="Rectangle 1">
            <a:extLst>
              <a:ext uri="{FF2B5EF4-FFF2-40B4-BE49-F238E27FC236}">
                <a16:creationId xmlns:a16="http://schemas.microsoft.com/office/drawing/2014/main" id="{5C1C17FC-924F-4AE9-8974-3EED90C336BE}"/>
              </a:ext>
            </a:extLst>
          </p:cNvPr>
          <p:cNvSpPr>
            <a:spLocks noChangeArrowheads="1"/>
          </p:cNvSpPr>
          <p:nvPr/>
        </p:nvSpPr>
        <p:spPr bwMode="auto">
          <a:xfrm>
            <a:off x="436372" y="5251103"/>
            <a:ext cx="6497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Veri setinde regresyon sonucu;</a:t>
            </a:r>
          </a:p>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Training/Eğitim Doğruluğu : 0.9999999921529011 Test Doğruluğu : 0.9999999935273011</a:t>
            </a:r>
            <a:r>
              <a:rPr lang="tr-TR" altLang="tr-TR" sz="1400" dirty="0">
                <a:solidFill>
                  <a:schemeClr val="tx1"/>
                </a:solidFill>
              </a:rPr>
              <a:t> </a:t>
            </a:r>
            <a:endParaRPr lang="tr-TR" altLang="tr-TR" sz="4000" dirty="0">
              <a:solidFill>
                <a:schemeClr val="tx1"/>
              </a:solidFill>
              <a:latin typeface="Arial" panose="020B0604020202020204" pitchFamily="34" charset="0"/>
            </a:endParaRPr>
          </a:p>
        </p:txBody>
      </p:sp>
      <p:pic>
        <p:nvPicPr>
          <p:cNvPr id="21515" name="Picture 11" descr="FIFA PNG Transparent Images | PNG All">
            <a:extLst>
              <a:ext uri="{FF2B5EF4-FFF2-40B4-BE49-F238E27FC236}">
                <a16:creationId xmlns:a16="http://schemas.microsoft.com/office/drawing/2014/main" id="{BDCAA3A0-8E87-4980-BD8F-9C199CCBFF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2967037"/>
            <a:ext cx="4876800" cy="4352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6037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807E58D-7EF4-46DA-B399-DD8C333155D8}"/>
              </a:ext>
            </a:extLst>
          </p:cNvPr>
          <p:cNvSpPr>
            <a:spLocks noGrp="1"/>
          </p:cNvSpPr>
          <p:nvPr>
            <p:ph type="title"/>
          </p:nvPr>
        </p:nvSpPr>
        <p:spPr>
          <a:xfrm>
            <a:off x="436372" y="-286990"/>
            <a:ext cx="9692640" cy="853440"/>
          </a:xfrm>
        </p:spPr>
        <p:txBody>
          <a:bodyPr>
            <a:noAutofit/>
          </a:bodyPr>
          <a:lstStyle/>
          <a:p>
            <a:r>
              <a:rPr lang="en-US" sz="2800" dirty="0">
                <a:solidFill>
                  <a:srgbClr val="002060"/>
                </a:solidFill>
              </a:rPr>
              <a:t>Lasso </a:t>
            </a:r>
            <a:r>
              <a:rPr lang="en-US" sz="2800" dirty="0" err="1">
                <a:solidFill>
                  <a:srgbClr val="002060"/>
                </a:solidFill>
              </a:rPr>
              <a:t>Regresyonu</a:t>
            </a:r>
            <a:endParaRPr lang="tr-TR" sz="2800" dirty="0">
              <a:solidFill>
                <a:srgbClr val="002060"/>
              </a:solidFill>
            </a:endParaRPr>
          </a:p>
        </p:txBody>
      </p:sp>
      <p:sp>
        <p:nvSpPr>
          <p:cNvPr id="11" name="Rectangle 10">
            <a:extLst>
              <a:ext uri="{FF2B5EF4-FFF2-40B4-BE49-F238E27FC236}">
                <a16:creationId xmlns:a16="http://schemas.microsoft.com/office/drawing/2014/main" id="{2361E991-F1E2-49AC-890D-EC919C16454C}"/>
              </a:ext>
            </a:extLst>
          </p:cNvPr>
          <p:cNvSpPr/>
          <p:nvPr/>
        </p:nvSpPr>
        <p:spPr>
          <a:xfrm>
            <a:off x="436372" y="934641"/>
            <a:ext cx="10701528" cy="4247317"/>
          </a:xfrm>
          <a:prstGeom prst="rect">
            <a:avLst/>
          </a:prstGeom>
        </p:spPr>
        <p:txBody>
          <a:bodyPr wrap="square">
            <a:spAutoFit/>
          </a:bodyPr>
          <a:lstStyle/>
          <a:p>
            <a:pPr marL="285750" indent="-285750">
              <a:buFont typeface="Arial" panose="020B0604020202020204" pitchFamily="34" charset="0"/>
              <a:buChar char="•"/>
            </a:pPr>
            <a:r>
              <a:rPr lang="tr-TR" dirty="0"/>
              <a:t>Lasso (Least Absolute Shrinkage and Selection Operator) Ridge regresyon’una benzemektedir. Buradaki en temel fark, Ridge regresyonu L2 düzenlemesi kullanırken, Lasso regresyonu L1 düzenlemesi kullanmaktadır.</a:t>
            </a:r>
          </a:p>
          <a:p>
            <a:pPr marL="285750" indent="-285750">
              <a:buFont typeface="Arial" panose="020B0604020202020204" pitchFamily="34" charset="0"/>
              <a:buChar char="•"/>
            </a:pPr>
            <a:r>
              <a:rPr lang="tr-TR" dirty="0"/>
              <a:t>Lasso regresyonunun Ridgeden başka en büyük farkı ise L1 düzenleştirmesini kullandığı için (yani katsayıların karelerini almak yerine mutlak değerini aldığı için) bazı öznitelikler tamamıyla ihmal edilir.</a:t>
            </a:r>
          </a:p>
          <a:p>
            <a:pPr marL="285750" indent="-285750">
              <a:buFont typeface="Arial" panose="020B0604020202020204" pitchFamily="34" charset="0"/>
              <a:buChar char="•"/>
            </a:pPr>
            <a:r>
              <a:rPr lang="tr-TR" dirty="0"/>
              <a:t>Genellikle daha fazla sayıda özelliğe sahip olduğumuzda kullanılır, çünkü otomatik olarak özellik seçimi yapar.</a:t>
            </a:r>
          </a:p>
          <a:p>
            <a:pPr marL="285750" indent="-285750">
              <a:buFont typeface="Arial" panose="020B0604020202020204" pitchFamily="34" charset="0"/>
              <a:buChar char="•"/>
            </a:pPr>
            <a:r>
              <a:rPr lang="tr-TR" dirty="0"/>
              <a:t>Yani Lasso regresyonu sadece aşırı öğrenmeyi azaltmak için değil aynı zamanda öznitelik seçimi(feature selection) konusunda da önemli bir rol oynar.</a:t>
            </a:r>
          </a:p>
          <a:p>
            <a:pPr marL="285750" indent="-285750">
              <a:buFont typeface="Arial" panose="020B0604020202020204" pitchFamily="34" charset="0"/>
              <a:buChar char="•"/>
            </a:pPr>
            <a:r>
              <a:rPr lang="tr-TR" dirty="0"/>
              <a:t>Lasso regresyonu ile ilgili temel problem, korelasyonlu değişkenlere</a:t>
            </a:r>
          </a:p>
          <a:p>
            <a:r>
              <a:rPr lang="tr-TR" dirty="0"/>
              <a:t>    sahip olduğumuzda, sadece bir değişkeni korur ve diğer korelasyonlu</a:t>
            </a:r>
          </a:p>
          <a:p>
            <a:r>
              <a:rPr lang="tr-TR" dirty="0"/>
              <a:t>    değişkenleri sıfıra ayarlar. Bu muhtemelen modelimizde daha düşük</a:t>
            </a:r>
          </a:p>
          <a:p>
            <a:r>
              <a:rPr lang="tr-TR" dirty="0"/>
              <a:t>    doğrulukla sonuçlanan bir miktar bilgi kaybına yol açacaktır.</a:t>
            </a:r>
            <a:br>
              <a:rPr lang="tr-TR" dirty="0"/>
            </a:br>
            <a:endParaRPr lang="tr-TR" dirty="0"/>
          </a:p>
        </p:txBody>
      </p:sp>
      <p:sp>
        <p:nvSpPr>
          <p:cNvPr id="12" name="Rectangle 1">
            <a:extLst>
              <a:ext uri="{FF2B5EF4-FFF2-40B4-BE49-F238E27FC236}">
                <a16:creationId xmlns:a16="http://schemas.microsoft.com/office/drawing/2014/main" id="{5C1C17FC-924F-4AE9-8974-3EED90C336BE}"/>
              </a:ext>
            </a:extLst>
          </p:cNvPr>
          <p:cNvSpPr>
            <a:spLocks noChangeArrowheads="1"/>
          </p:cNvSpPr>
          <p:nvPr/>
        </p:nvSpPr>
        <p:spPr bwMode="auto">
          <a:xfrm>
            <a:off x="436372" y="5251103"/>
            <a:ext cx="6497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Veri setinde regresyon sonucu;</a:t>
            </a:r>
          </a:p>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Training/Eğitim Doğruluğu : 0.8499669180555743 Test Doğruluğu : 0.8499656238103191</a:t>
            </a:r>
            <a:r>
              <a:rPr lang="tr-TR" altLang="tr-TR" sz="1400" dirty="0">
                <a:solidFill>
                  <a:schemeClr val="tx1"/>
                </a:solidFill>
              </a:rPr>
              <a:t> </a:t>
            </a:r>
            <a:endParaRPr lang="tr-TR" altLang="tr-TR" sz="4000" dirty="0">
              <a:solidFill>
                <a:schemeClr val="tx1"/>
              </a:solidFill>
              <a:latin typeface="Arial" panose="020B0604020202020204" pitchFamily="34" charset="0"/>
            </a:endParaRPr>
          </a:p>
        </p:txBody>
      </p:sp>
      <p:pic>
        <p:nvPicPr>
          <p:cNvPr id="22540" name="Picture 12" descr="CT-7677 | Star Wars Fanon | Fandom">
            <a:extLst>
              <a:ext uri="{FF2B5EF4-FFF2-40B4-BE49-F238E27FC236}">
                <a16:creationId xmlns:a16="http://schemas.microsoft.com/office/drawing/2014/main" id="{55D68943-056F-4082-8E5C-5CADC71E43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9500" y="3552857"/>
            <a:ext cx="2543175" cy="3394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695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807E58D-7EF4-46DA-B399-DD8C333155D8}"/>
              </a:ext>
            </a:extLst>
          </p:cNvPr>
          <p:cNvSpPr>
            <a:spLocks noGrp="1"/>
          </p:cNvSpPr>
          <p:nvPr>
            <p:ph type="title"/>
          </p:nvPr>
        </p:nvSpPr>
        <p:spPr>
          <a:xfrm>
            <a:off x="436372" y="-286990"/>
            <a:ext cx="9692640" cy="853440"/>
          </a:xfrm>
        </p:spPr>
        <p:txBody>
          <a:bodyPr>
            <a:noAutofit/>
          </a:bodyPr>
          <a:lstStyle/>
          <a:p>
            <a:r>
              <a:rPr lang="en-US" sz="2800" dirty="0">
                <a:solidFill>
                  <a:srgbClr val="002060"/>
                </a:solidFill>
              </a:rPr>
              <a:t>Elastic Net </a:t>
            </a:r>
            <a:r>
              <a:rPr lang="en-US" sz="2800" dirty="0" err="1">
                <a:solidFill>
                  <a:srgbClr val="002060"/>
                </a:solidFill>
              </a:rPr>
              <a:t>Regr</a:t>
            </a:r>
            <a:r>
              <a:rPr lang="tr-TR" sz="2800" dirty="0">
                <a:solidFill>
                  <a:srgbClr val="002060"/>
                </a:solidFill>
              </a:rPr>
              <a:t>e</a:t>
            </a:r>
            <a:r>
              <a:rPr lang="en-US" sz="2800" dirty="0" err="1">
                <a:solidFill>
                  <a:srgbClr val="002060"/>
                </a:solidFill>
              </a:rPr>
              <a:t>syonu</a:t>
            </a:r>
            <a:endParaRPr lang="tr-TR" sz="2800" dirty="0">
              <a:solidFill>
                <a:srgbClr val="002060"/>
              </a:solidFill>
            </a:endParaRPr>
          </a:p>
        </p:txBody>
      </p:sp>
      <p:sp>
        <p:nvSpPr>
          <p:cNvPr id="11" name="Rectangle 10">
            <a:extLst>
              <a:ext uri="{FF2B5EF4-FFF2-40B4-BE49-F238E27FC236}">
                <a16:creationId xmlns:a16="http://schemas.microsoft.com/office/drawing/2014/main" id="{2361E991-F1E2-49AC-890D-EC919C16454C}"/>
              </a:ext>
            </a:extLst>
          </p:cNvPr>
          <p:cNvSpPr/>
          <p:nvPr/>
        </p:nvSpPr>
        <p:spPr>
          <a:xfrm>
            <a:off x="436372" y="934641"/>
            <a:ext cx="10701528" cy="4247317"/>
          </a:xfrm>
          <a:prstGeom prst="rect">
            <a:avLst/>
          </a:prstGeom>
        </p:spPr>
        <p:txBody>
          <a:bodyPr wrap="square">
            <a:spAutoFit/>
          </a:bodyPr>
          <a:lstStyle/>
          <a:p>
            <a:pPr marL="285750" indent="-285750">
              <a:buFont typeface="Arial" panose="020B0604020202020204" pitchFamily="34" charset="0"/>
              <a:buChar char="•"/>
            </a:pPr>
            <a:r>
              <a:rPr lang="tr-TR" dirty="0"/>
              <a:t>Amaç ridge ve lasso regresyon ile aynıdır ama elastic net, ridge ve lasso regresyonu birleştirir. Ridge regresyon tarzı cezalandırma ve lasso regresyon tarzında değişken seçimi yapar.</a:t>
            </a:r>
          </a:p>
          <a:p>
            <a:pPr marL="285750" indent="-285750">
              <a:buFont typeface="Arial" panose="020B0604020202020204" pitchFamily="34" charset="0"/>
              <a:buChar char="•"/>
            </a:pPr>
            <a:r>
              <a:rPr lang="sv-SE" dirty="0"/>
              <a:t>Dolayısıyla hem L1 hem de L2 ceza terimini kullanır</a:t>
            </a:r>
            <a:r>
              <a:rPr lang="tr-TR" dirty="0"/>
              <a:t>.</a:t>
            </a:r>
          </a:p>
          <a:p>
            <a:pPr marL="285750" indent="-285750">
              <a:buFont typeface="Arial" panose="020B0604020202020204" pitchFamily="34" charset="0"/>
              <a:buChar char="•"/>
            </a:pPr>
            <a:r>
              <a:rPr lang="tr-TR" dirty="0"/>
              <a:t>Elastik regresyon genellikle büyük bir veri setine sahip olduğumuzda iyi çalışır. </a:t>
            </a:r>
          </a:p>
          <a:p>
            <a:pPr marL="285750" indent="-285750">
              <a:buFont typeface="Arial" panose="020B0604020202020204" pitchFamily="34" charset="0"/>
              <a:buChar char="•"/>
            </a:pPr>
            <a:r>
              <a:rPr lang="tr-TR" dirty="0"/>
              <a:t>Diyelim ki, bir veri setinde bir grup korelasyonlu bağımsız değişkenimiz var, o zaman elastik ağ basitçe bu ilişkili değişkenlerden oluşan bir grup oluşturacaktır. Şimdi eğer bu grubun değişkenlerinden herhangi biri güçlü bir tahminci ise (yani bağımlı değişkenle güçlü bir ilişkiye sahip olmak anlamına gelir), o zaman tüm grubu modele dahil edeceğiz, çünkü diğer değişkenleri atlamak (Lasso'da yaptığımız gibi) olabilir.</a:t>
            </a:r>
          </a:p>
          <a:p>
            <a:pPr marL="285750" indent="-285750">
              <a:buFont typeface="Arial" panose="020B0604020202020204" pitchFamily="34" charset="0"/>
              <a:buChar char="•"/>
            </a:pPr>
            <a:r>
              <a:rPr lang="tr-TR" dirty="0"/>
              <a:t>Yorumlama kabiliyeti bakımından bazı bilgilerin kaybedilmesiyle sonuçlanır, bu da düşük bir model performansına yol açar.</a:t>
            </a:r>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tr-TR" dirty="0"/>
          </a:p>
        </p:txBody>
      </p:sp>
      <p:sp>
        <p:nvSpPr>
          <p:cNvPr id="12" name="Rectangle 1">
            <a:extLst>
              <a:ext uri="{FF2B5EF4-FFF2-40B4-BE49-F238E27FC236}">
                <a16:creationId xmlns:a16="http://schemas.microsoft.com/office/drawing/2014/main" id="{5C1C17FC-924F-4AE9-8974-3EED90C336BE}"/>
              </a:ext>
            </a:extLst>
          </p:cNvPr>
          <p:cNvSpPr>
            <a:spLocks noChangeArrowheads="1"/>
          </p:cNvSpPr>
          <p:nvPr/>
        </p:nvSpPr>
        <p:spPr bwMode="auto">
          <a:xfrm>
            <a:off x="436372" y="5251103"/>
            <a:ext cx="6497828" cy="83099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5"/>
          </a:lnRef>
          <a:fillRef idx="2">
            <a:schemeClr val="accent5"/>
          </a:fillRef>
          <a:effectRef idx="1">
            <a:schemeClr val="accent5"/>
          </a:effectRef>
          <a:fontRef idx="minor">
            <a:schemeClr val="dk1"/>
          </a:fontRef>
        </p:style>
        <p:txBody>
          <a:bodyPr vert="horz" wrap="square" lIns="0" tIns="0" rIns="0" bIns="0" numCol="1" anchor="ctr" anchorCtr="0" compatLnSpc="1">
            <a:prstTxWarp prst="textNoShape">
              <a:avLst/>
            </a:prstTxWarp>
            <a:spAutoFit/>
          </a:bodyPr>
          <a:lstStyle/>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Veri setinde regresyon sonucu;</a:t>
            </a:r>
          </a:p>
          <a:p>
            <a:pPr lvl="0" defTabSz="914400" eaLnBrk="0" fontAlgn="base" hangingPunct="0">
              <a:spcBef>
                <a:spcPct val="0"/>
              </a:spcBef>
              <a:spcAft>
                <a:spcPct val="0"/>
              </a:spcAft>
            </a:pPr>
            <a:r>
              <a:rPr lang="tr-TR" altLang="tr-TR" dirty="0">
                <a:solidFill>
                  <a:srgbClr val="000000"/>
                </a:solidFill>
                <a:latin typeface="Courier New" panose="02070309020205020404" pitchFamily="49" charset="0"/>
                <a:cs typeface="Courier New" panose="02070309020205020404" pitchFamily="49" charset="0"/>
              </a:rPr>
              <a:t>Training/Eğitim Doğruluğu : 0.8947024918716941 Test Doğruluğu : 0.8947015835333563</a:t>
            </a:r>
            <a:r>
              <a:rPr lang="tr-TR" altLang="tr-TR" sz="1400" dirty="0">
                <a:solidFill>
                  <a:schemeClr val="tx1"/>
                </a:solidFill>
              </a:rPr>
              <a:t> </a:t>
            </a:r>
            <a:endParaRPr lang="tr-TR" altLang="tr-TR" sz="4000" dirty="0">
              <a:solidFill>
                <a:schemeClr val="tx1"/>
              </a:solidFill>
              <a:latin typeface="Arial" panose="020B0604020202020204" pitchFamily="34" charset="0"/>
            </a:endParaRPr>
          </a:p>
        </p:txBody>
      </p:sp>
      <p:pic>
        <p:nvPicPr>
          <p:cNvPr id="23555" name="Picture 3" descr="Fallout oyunu PNG resimleri bedava indir (74 fotoğraf)">
            <a:extLst>
              <a:ext uri="{FF2B5EF4-FFF2-40B4-BE49-F238E27FC236}">
                <a16:creationId xmlns:a16="http://schemas.microsoft.com/office/drawing/2014/main" id="{B5302598-AAE7-44EC-8429-2261B00718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24908" y="4203700"/>
            <a:ext cx="2867092" cy="2654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7699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03B81-9AF9-43C3-A205-7E3D98BEC5E8}"/>
              </a:ext>
            </a:extLst>
          </p:cNvPr>
          <p:cNvSpPr>
            <a:spLocks noGrp="1"/>
          </p:cNvSpPr>
          <p:nvPr>
            <p:ph type="title"/>
          </p:nvPr>
        </p:nvSpPr>
        <p:spPr>
          <a:xfrm>
            <a:off x="144272" y="-662781"/>
            <a:ext cx="9692640" cy="1325562"/>
          </a:xfrm>
        </p:spPr>
        <p:txBody>
          <a:bodyPr>
            <a:normAutofit/>
          </a:bodyPr>
          <a:lstStyle/>
          <a:p>
            <a:r>
              <a:rPr lang="tr-TR" sz="2800" dirty="0">
                <a:solidFill>
                  <a:srgbClr val="002060"/>
                </a:solidFill>
              </a:rPr>
              <a:t>ALGORİTMALARIN KARŞILAŞTIRILMASI</a:t>
            </a:r>
          </a:p>
        </p:txBody>
      </p:sp>
      <p:sp>
        <p:nvSpPr>
          <p:cNvPr id="4" name="Rectangle 3">
            <a:extLst>
              <a:ext uri="{FF2B5EF4-FFF2-40B4-BE49-F238E27FC236}">
                <a16:creationId xmlns:a16="http://schemas.microsoft.com/office/drawing/2014/main" id="{AA11C43E-3DA1-4463-B4BA-F8A4F9B2261A}"/>
              </a:ext>
            </a:extLst>
          </p:cNvPr>
          <p:cNvSpPr/>
          <p:nvPr/>
        </p:nvSpPr>
        <p:spPr>
          <a:xfrm>
            <a:off x="7762478" y="3614179"/>
            <a:ext cx="4148867" cy="3139321"/>
          </a:xfrm>
          <a:prstGeom prst="rect">
            <a:avLst/>
          </a:prstGeom>
        </p:spPr>
        <p:txBody>
          <a:bodyPr wrap="square">
            <a:spAutoFit/>
          </a:bodyPr>
          <a:lstStyle/>
          <a:p>
            <a:r>
              <a:rPr lang="tr-TR" dirty="0">
                <a:solidFill>
                  <a:schemeClr val="accent6">
                    <a:lumMod val="50000"/>
                  </a:schemeClr>
                </a:solidFill>
              </a:rPr>
              <a:t>Yaptığım testler sonucunda bölgesel verilere dayalı küresel satışları tahmin etmek için en yetenekli algoritmanın;</a:t>
            </a:r>
          </a:p>
          <a:p>
            <a:r>
              <a:rPr lang="tr-TR" i="1" dirty="0">
                <a:solidFill>
                  <a:schemeClr val="accent6">
                    <a:lumMod val="50000"/>
                  </a:schemeClr>
                </a:solidFill>
              </a:rPr>
              <a:t>Elastic Net Regresyonu </a:t>
            </a:r>
            <a:r>
              <a:rPr lang="tr-TR" dirty="0">
                <a:solidFill>
                  <a:schemeClr val="accent6">
                    <a:lumMod val="50000"/>
                  </a:schemeClr>
                </a:solidFill>
              </a:rPr>
              <a:t>olduğuna karar verdim. </a:t>
            </a:r>
          </a:p>
          <a:p>
            <a:r>
              <a:rPr lang="tr-TR" dirty="0">
                <a:solidFill>
                  <a:schemeClr val="accent6">
                    <a:lumMod val="50000"/>
                  </a:schemeClr>
                </a:solidFill>
              </a:rPr>
              <a:t>Elastic Net Regresyonunun doğruluğu 0,89’dur.</a:t>
            </a:r>
          </a:p>
          <a:p>
            <a:r>
              <a:rPr lang="tr-TR" dirty="0">
                <a:solidFill>
                  <a:schemeClr val="accent6">
                    <a:lumMod val="50000"/>
                  </a:schemeClr>
                </a:solidFill>
              </a:rPr>
              <a:t>Diğer algoritmalar da overfitting ve underfitting olduğunu gözlemledim.</a:t>
            </a:r>
          </a:p>
          <a:p>
            <a:endParaRPr lang="tr-TR" dirty="0">
              <a:solidFill>
                <a:schemeClr val="accent6">
                  <a:lumMod val="50000"/>
                </a:schemeClr>
              </a:solidFill>
            </a:endParaRPr>
          </a:p>
        </p:txBody>
      </p:sp>
      <p:pic>
        <p:nvPicPr>
          <p:cNvPr id="25606" name="Picture 6">
            <a:extLst>
              <a:ext uri="{FF2B5EF4-FFF2-40B4-BE49-F238E27FC236}">
                <a16:creationId xmlns:a16="http://schemas.microsoft.com/office/drawing/2014/main" id="{8708B869-4396-41B5-87BF-31344A2783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7" y="692611"/>
            <a:ext cx="7446416" cy="5562600"/>
          </a:xfrm>
          <a:prstGeom prst="rect">
            <a:avLst/>
          </a:prstGeom>
          <a:noFill/>
          <a:extLst>
            <a:ext uri="{909E8E84-426E-40DD-AFC4-6F175D3DCCD1}">
              <a14:hiddenFill xmlns:a14="http://schemas.microsoft.com/office/drawing/2010/main">
                <a:solidFill>
                  <a:srgbClr val="FFFFFF"/>
                </a:solidFill>
              </a14:hiddenFill>
            </a:ext>
          </a:extLst>
        </p:spPr>
      </p:pic>
      <p:pic>
        <p:nvPicPr>
          <p:cNvPr id="25608" name="Picture 8">
            <a:extLst>
              <a:ext uri="{FF2B5EF4-FFF2-40B4-BE49-F238E27FC236}">
                <a16:creationId xmlns:a16="http://schemas.microsoft.com/office/drawing/2014/main" id="{10620813-C1B0-48F3-A6FB-C347BC0818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7453" y="-1"/>
            <a:ext cx="4694547" cy="3527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13773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2C8EF90-6A92-4729-8CBC-63F20616FE82}"/>
              </a:ext>
            </a:extLst>
          </p:cNvPr>
          <p:cNvSpPr txBox="1"/>
          <p:nvPr/>
        </p:nvSpPr>
        <p:spPr>
          <a:xfrm>
            <a:off x="596900" y="1549400"/>
            <a:ext cx="184731" cy="369332"/>
          </a:xfrm>
          <a:prstGeom prst="rect">
            <a:avLst/>
          </a:prstGeom>
          <a:noFill/>
        </p:spPr>
        <p:txBody>
          <a:bodyPr wrap="none" rtlCol="0">
            <a:spAutoFit/>
          </a:bodyPr>
          <a:lstStyle/>
          <a:p>
            <a:endParaRPr lang="tr-TR" dirty="0"/>
          </a:p>
        </p:txBody>
      </p:sp>
      <p:pic>
        <p:nvPicPr>
          <p:cNvPr id="6" name="Picture 10" descr="Category:Images from Star Wars Battlefront | Wookieepedia | Fandom">
            <a:extLst>
              <a:ext uri="{FF2B5EF4-FFF2-40B4-BE49-F238E27FC236}">
                <a16:creationId xmlns:a16="http://schemas.microsoft.com/office/drawing/2014/main" id="{11C0AAF6-28EA-421E-9DD2-E611E74559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6667" y="1184988"/>
            <a:ext cx="3662620" cy="577464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12874F0-42EA-4BF9-8BBB-F0B9CCC38D2F}"/>
              </a:ext>
            </a:extLst>
          </p:cNvPr>
          <p:cNvSpPr/>
          <p:nvPr/>
        </p:nvSpPr>
        <p:spPr>
          <a:xfrm>
            <a:off x="129428" y="479403"/>
            <a:ext cx="8393800" cy="5909310"/>
          </a:xfrm>
          <a:prstGeom prst="rect">
            <a:avLst/>
          </a:prstGeom>
        </p:spPr>
        <p:txBody>
          <a:bodyPr wrap="square">
            <a:spAutoFit/>
          </a:bodyPr>
          <a:lstStyle/>
          <a:p>
            <a:pPr marL="285750" indent="-285750">
              <a:buFont typeface="Arial" panose="020B0604020202020204" pitchFamily="34" charset="0"/>
              <a:buChar char="•"/>
            </a:pPr>
            <a:r>
              <a:rPr lang="tr-TR" dirty="0">
                <a:solidFill>
                  <a:schemeClr val="accent5">
                    <a:lumMod val="50000"/>
                  </a:schemeClr>
                </a:solidFill>
              </a:rPr>
              <a:t>Yaptığım testler sonucunda Elastic Net Regresyonunun bu veri seti ile tahmin için en iyi model olduğuna karar verdim. </a:t>
            </a:r>
          </a:p>
          <a:p>
            <a:pPr marL="285750" indent="-285750">
              <a:buFont typeface="Arial" panose="020B0604020202020204" pitchFamily="34" charset="0"/>
              <a:buChar char="•"/>
            </a:pPr>
            <a:endParaRPr lang="tr-TR" dirty="0">
              <a:solidFill>
                <a:schemeClr val="accent5">
                  <a:lumMod val="50000"/>
                </a:schemeClr>
              </a:solidFill>
            </a:endParaRPr>
          </a:p>
          <a:p>
            <a:pPr marL="285750" indent="-285750">
              <a:buFont typeface="Arial" panose="020B0604020202020204" pitchFamily="34" charset="0"/>
              <a:buChar char="•"/>
            </a:pPr>
            <a:r>
              <a:rPr lang="tr-TR" dirty="0">
                <a:solidFill>
                  <a:schemeClr val="accent5">
                    <a:lumMod val="50000"/>
                  </a:schemeClr>
                </a:solidFill>
              </a:rPr>
              <a:t>Elastic Net Regresyonunun doğruluğu 0,89’dur.</a:t>
            </a:r>
          </a:p>
          <a:p>
            <a:endParaRPr lang="tr-TR" dirty="0">
              <a:solidFill>
                <a:schemeClr val="accent5">
                  <a:lumMod val="50000"/>
                </a:schemeClr>
              </a:solidFill>
            </a:endParaRPr>
          </a:p>
          <a:p>
            <a:pPr marL="285750" indent="-285750">
              <a:buFont typeface="Arial" panose="020B0604020202020204" pitchFamily="34" charset="0"/>
              <a:buChar char="•"/>
            </a:pPr>
            <a:r>
              <a:rPr lang="tr-TR" dirty="0">
                <a:solidFill>
                  <a:schemeClr val="accent5">
                    <a:lumMod val="50000"/>
                  </a:schemeClr>
                </a:solidFill>
              </a:rPr>
              <a:t>SVR algoritmasının ise eğitim doğruluğunun(</a:t>
            </a:r>
            <a:r>
              <a:rPr lang="tr-TR" altLang="tr-TR" dirty="0">
                <a:solidFill>
                  <a:srgbClr val="000000"/>
                </a:solidFill>
                <a:latin typeface="Courier New" panose="02070309020205020404" pitchFamily="49" charset="0"/>
                <a:cs typeface="Courier New" panose="02070309020205020404" pitchFamily="49" charset="0"/>
              </a:rPr>
              <a:t>0.66)</a:t>
            </a:r>
            <a:r>
              <a:rPr lang="tr-TR" dirty="0">
                <a:solidFill>
                  <a:schemeClr val="accent5">
                    <a:lumMod val="50000"/>
                  </a:schemeClr>
                </a:solidFill>
              </a:rPr>
              <a:t>çok düşük olduğunu gördüm.</a:t>
            </a:r>
          </a:p>
          <a:p>
            <a:pPr marL="285750" indent="-285750">
              <a:buFont typeface="Arial" panose="020B0604020202020204" pitchFamily="34" charset="0"/>
              <a:buChar char="•"/>
            </a:pPr>
            <a:endParaRPr lang="tr-TR" dirty="0">
              <a:solidFill>
                <a:schemeClr val="accent5">
                  <a:lumMod val="50000"/>
                </a:schemeClr>
              </a:solidFill>
            </a:endParaRPr>
          </a:p>
          <a:p>
            <a:pPr marL="285750" indent="-285750">
              <a:buFont typeface="Arial" panose="020B0604020202020204" pitchFamily="34" charset="0"/>
              <a:buChar char="•"/>
            </a:pPr>
            <a:r>
              <a:rPr lang="tr-TR" dirty="0">
                <a:solidFill>
                  <a:schemeClr val="accent5">
                    <a:lumMod val="50000"/>
                  </a:schemeClr>
                </a:solidFill>
              </a:rPr>
              <a:t>Diğer algoritmaların overfitting ve underfitting olduğunu gözlemledim.</a:t>
            </a:r>
          </a:p>
          <a:p>
            <a:r>
              <a:rPr lang="tr-TR" dirty="0">
                <a:solidFill>
                  <a:schemeClr val="accent5">
                    <a:lumMod val="50000"/>
                  </a:schemeClr>
                </a:solidFill>
              </a:rPr>
              <a:t>*overfitting = Eğer modelimiz, eğitim için kullandığımız veri setimiz üzerinde gereğinden fazla çalışıp ezber yapmaya başlamışsa ya da eğitim setimiz tek düze ise overfitting olma riski büyük demektir. Eğitim setinde yüksek bir skor aldığımız bu modele, test verimizi gösterdiğimizde muhtemelen çok düşük bir skor elde edeceğiz. </a:t>
            </a:r>
          </a:p>
          <a:p>
            <a:r>
              <a:rPr lang="tr-TR" dirty="0">
                <a:solidFill>
                  <a:schemeClr val="accent5">
                    <a:lumMod val="50000"/>
                  </a:schemeClr>
                </a:solidFill>
              </a:rPr>
              <a:t>*underfitting = Bu durumda da veri setimizdeki önemli özellikleri        yakalayamayıp gerekli öğrenmeyi yapamamamız ile sonuçlanır. Overfitting gibi aldatıcı bir öğrenim sunmadığından fark etmesi daha kolay.</a:t>
            </a:r>
          </a:p>
          <a:p>
            <a:endParaRPr lang="tr-TR" dirty="0">
              <a:solidFill>
                <a:schemeClr val="accent5">
                  <a:lumMod val="50000"/>
                </a:schemeClr>
              </a:solidFill>
            </a:endParaRPr>
          </a:p>
          <a:p>
            <a:pPr marL="285750" indent="-285750">
              <a:buFont typeface="Arial" panose="020B0604020202020204" pitchFamily="34" charset="0"/>
              <a:buChar char="•"/>
            </a:pPr>
            <a:r>
              <a:rPr lang="tr-TR" dirty="0">
                <a:solidFill>
                  <a:schemeClr val="accent5">
                    <a:lumMod val="50000"/>
                  </a:schemeClr>
                </a:solidFill>
              </a:rPr>
              <a:t>Elastic Net Regrasyonu tercih edilmeyecekse yerine daha düşük bir başarım oranına sahip Lasso Regresyonu(0.84) da kullanılabilir.</a:t>
            </a:r>
          </a:p>
          <a:p>
            <a:pPr marL="285750" indent="-285750">
              <a:buFont typeface="Arial" panose="020B0604020202020204" pitchFamily="34" charset="0"/>
              <a:buChar char="•"/>
            </a:pPr>
            <a:endParaRPr lang="tr-TR" dirty="0">
              <a:solidFill>
                <a:schemeClr val="accent5">
                  <a:lumMod val="50000"/>
                </a:schemeClr>
              </a:solidFill>
            </a:endParaRPr>
          </a:p>
        </p:txBody>
      </p:sp>
    </p:spTree>
    <p:extLst>
      <p:ext uri="{BB962C8B-B14F-4D97-AF65-F5344CB8AC3E}">
        <p14:creationId xmlns:p14="http://schemas.microsoft.com/office/powerpoint/2010/main" val="3343094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8" name="Picture 4" descr="Download Mario Wallpaper High Definition For Free Wallpaper » Monodomo in  2020 | Super mario coloring pages, Mario video game, Super mario bros games">
            <a:extLst>
              <a:ext uri="{FF2B5EF4-FFF2-40B4-BE49-F238E27FC236}">
                <a16:creationId xmlns:a16="http://schemas.microsoft.com/office/drawing/2014/main" id="{258B1E09-53C0-4F79-965B-0D9EB167B1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6B73069-1091-4AF9-B951-740B6C0C5B4D}"/>
              </a:ext>
            </a:extLst>
          </p:cNvPr>
          <p:cNvSpPr txBox="1"/>
          <p:nvPr/>
        </p:nvSpPr>
        <p:spPr>
          <a:xfrm>
            <a:off x="6743159" y="690466"/>
            <a:ext cx="5121915" cy="1077218"/>
          </a:xfrm>
          <a:prstGeom prst="rect">
            <a:avLst/>
          </a:prstGeom>
          <a:noFill/>
        </p:spPr>
        <p:txBody>
          <a:bodyPr wrap="none" rtlCol="0">
            <a:spAutoFit/>
          </a:bodyPr>
          <a:lstStyle/>
          <a:p>
            <a:pPr algn="r"/>
            <a:r>
              <a:rPr lang="tr-TR" sz="3200" b="1" dirty="0">
                <a:solidFill>
                  <a:schemeClr val="bg2">
                    <a:lumMod val="90000"/>
                  </a:schemeClr>
                </a:solidFill>
                <a:latin typeface="Courier New" panose="02070309020205020404" pitchFamily="49" charset="0"/>
                <a:cs typeface="Courier New" panose="02070309020205020404" pitchFamily="49" charset="0"/>
              </a:rPr>
              <a:t>SUNUMUMU İZLEDİĞİNİZ</a:t>
            </a:r>
          </a:p>
          <a:p>
            <a:pPr algn="r"/>
            <a:r>
              <a:rPr lang="tr-TR" sz="3200" b="1" dirty="0">
                <a:solidFill>
                  <a:schemeClr val="bg2">
                    <a:lumMod val="90000"/>
                  </a:schemeClr>
                </a:solidFill>
                <a:latin typeface="Courier New" panose="02070309020205020404" pitchFamily="49" charset="0"/>
                <a:cs typeface="Courier New" panose="02070309020205020404" pitchFamily="49" charset="0"/>
              </a:rPr>
              <a:t> İÇİN TEŞEKKÜRLER!</a:t>
            </a:r>
          </a:p>
        </p:txBody>
      </p:sp>
      <p:sp>
        <p:nvSpPr>
          <p:cNvPr id="5" name="Rectangle 4">
            <a:extLst>
              <a:ext uri="{FF2B5EF4-FFF2-40B4-BE49-F238E27FC236}">
                <a16:creationId xmlns:a16="http://schemas.microsoft.com/office/drawing/2014/main" id="{6B7D25C2-8F3C-41F7-87C9-C0DAAA0BD660}"/>
              </a:ext>
            </a:extLst>
          </p:cNvPr>
          <p:cNvSpPr/>
          <p:nvPr/>
        </p:nvSpPr>
        <p:spPr>
          <a:xfrm>
            <a:off x="4093028" y="4443986"/>
            <a:ext cx="6096000" cy="646331"/>
          </a:xfrm>
          <a:prstGeom prst="rect">
            <a:avLst/>
          </a:prstGeom>
        </p:spPr>
        <p:txBody>
          <a:bodyPr>
            <a:spAutoFit/>
          </a:bodyPr>
          <a:lstStyle/>
          <a:p>
            <a:pPr algn="r"/>
            <a:r>
              <a:rPr lang="tr-TR" b="1" dirty="0">
                <a:solidFill>
                  <a:schemeClr val="accent4">
                    <a:lumMod val="20000"/>
                    <a:lumOff val="80000"/>
                  </a:schemeClr>
                </a:solidFill>
                <a:latin typeface="Courier New" panose="02070309020205020404" pitchFamily="49" charset="0"/>
                <a:cs typeface="Courier New" panose="02070309020205020404" pitchFamily="49" charset="0"/>
              </a:rPr>
              <a:t>REZZAN IŞIK</a:t>
            </a:r>
          </a:p>
          <a:p>
            <a:pPr algn="r"/>
            <a:r>
              <a:rPr lang="tr-TR" b="1" dirty="0">
                <a:solidFill>
                  <a:schemeClr val="accent4">
                    <a:lumMod val="20000"/>
                    <a:lumOff val="80000"/>
                  </a:schemeClr>
                </a:solidFill>
                <a:latin typeface="Courier New" panose="02070309020205020404" pitchFamily="49" charset="0"/>
                <a:cs typeface="Courier New" panose="02070309020205020404" pitchFamily="49" charset="0"/>
              </a:rPr>
              <a:t>170202043</a:t>
            </a:r>
          </a:p>
        </p:txBody>
      </p:sp>
    </p:spTree>
    <p:extLst>
      <p:ext uri="{BB962C8B-B14F-4D97-AF65-F5344CB8AC3E}">
        <p14:creationId xmlns:p14="http://schemas.microsoft.com/office/powerpoint/2010/main" val="1307744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9327AE94-FE40-4ED6-9788-70BCC9859747}"/>
              </a:ext>
            </a:extLst>
          </p:cNvPr>
          <p:cNvPicPr>
            <a:picLocks noChangeAspect="1"/>
          </p:cNvPicPr>
          <p:nvPr/>
        </p:nvPicPr>
        <p:blipFill>
          <a:blip r:embed="rId2"/>
          <a:stretch>
            <a:fillRect/>
          </a:stretch>
        </p:blipFill>
        <p:spPr>
          <a:xfrm>
            <a:off x="1113024" y="626076"/>
            <a:ext cx="11078976" cy="6231924"/>
          </a:xfrm>
          <a:prstGeom prst="rect">
            <a:avLst/>
          </a:prstGeom>
        </p:spPr>
      </p:pic>
      <p:sp>
        <p:nvSpPr>
          <p:cNvPr id="2" name="Title 1">
            <a:extLst>
              <a:ext uri="{FF2B5EF4-FFF2-40B4-BE49-F238E27FC236}">
                <a16:creationId xmlns:a16="http://schemas.microsoft.com/office/drawing/2014/main" id="{C9530979-30C4-4B09-B713-51A409BCA9FD}"/>
              </a:ext>
            </a:extLst>
          </p:cNvPr>
          <p:cNvSpPr>
            <a:spLocks noGrp="1"/>
          </p:cNvSpPr>
          <p:nvPr>
            <p:ph type="title"/>
          </p:nvPr>
        </p:nvSpPr>
        <p:spPr>
          <a:xfrm>
            <a:off x="306283" y="362465"/>
            <a:ext cx="8796528" cy="669830"/>
          </a:xfrm>
        </p:spPr>
        <p:txBody>
          <a:bodyPr>
            <a:normAutofit fontScale="90000"/>
          </a:bodyPr>
          <a:lstStyle/>
          <a:p>
            <a:r>
              <a:rPr lang="tr-TR" dirty="0"/>
              <a:t>VERİ OKUMA</a:t>
            </a:r>
          </a:p>
        </p:txBody>
      </p:sp>
      <p:sp>
        <p:nvSpPr>
          <p:cNvPr id="11" name="Content Placeholder 10">
            <a:extLst>
              <a:ext uri="{FF2B5EF4-FFF2-40B4-BE49-F238E27FC236}">
                <a16:creationId xmlns:a16="http://schemas.microsoft.com/office/drawing/2014/main" id="{808316FB-11E9-49A6-89C8-3565672C0AFE}"/>
              </a:ext>
            </a:extLst>
          </p:cNvPr>
          <p:cNvSpPr>
            <a:spLocks noGrp="1"/>
          </p:cNvSpPr>
          <p:nvPr>
            <p:ph idx="1"/>
          </p:nvPr>
        </p:nvSpPr>
        <p:spPr>
          <a:xfrm>
            <a:off x="306283" y="1169773"/>
            <a:ext cx="8595360" cy="4351337"/>
          </a:xfrm>
        </p:spPr>
        <p:txBody>
          <a:bodyPr/>
          <a:lstStyle/>
          <a:p>
            <a:r>
              <a:rPr lang="tr-TR" dirty="0"/>
              <a:t>Örnek veri yapısı:</a:t>
            </a:r>
          </a:p>
          <a:p>
            <a:endParaRPr lang="tr-TR" dirty="0"/>
          </a:p>
          <a:p>
            <a:endParaRPr lang="tr-TR" dirty="0"/>
          </a:p>
        </p:txBody>
      </p:sp>
      <p:pic>
        <p:nvPicPr>
          <p:cNvPr id="19" name="Picture 18">
            <a:extLst>
              <a:ext uri="{FF2B5EF4-FFF2-40B4-BE49-F238E27FC236}">
                <a16:creationId xmlns:a16="http://schemas.microsoft.com/office/drawing/2014/main" id="{AD9F95AE-4522-4B04-B804-845707E046E1}"/>
              </a:ext>
            </a:extLst>
          </p:cNvPr>
          <p:cNvPicPr>
            <a:picLocks noChangeAspect="1"/>
          </p:cNvPicPr>
          <p:nvPr/>
        </p:nvPicPr>
        <p:blipFill>
          <a:blip r:embed="rId3"/>
          <a:stretch>
            <a:fillRect/>
          </a:stretch>
        </p:blipFill>
        <p:spPr>
          <a:xfrm>
            <a:off x="158002" y="2091460"/>
            <a:ext cx="7181691" cy="2675079"/>
          </a:xfrm>
          <a:prstGeom prst="rect">
            <a:avLst/>
          </a:prstGeom>
        </p:spPr>
      </p:pic>
    </p:spTree>
    <p:extLst>
      <p:ext uri="{BB962C8B-B14F-4D97-AF65-F5344CB8AC3E}">
        <p14:creationId xmlns:p14="http://schemas.microsoft.com/office/powerpoint/2010/main" val="726265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0" name="Picture 10" descr="Funny Quotes Desktop Wallpapers - Quotes Wallpapers For Desktop - 1680x1077  Wallpaper - teahub.io">
            <a:extLst>
              <a:ext uri="{FF2B5EF4-FFF2-40B4-BE49-F238E27FC236}">
                <a16:creationId xmlns:a16="http://schemas.microsoft.com/office/drawing/2014/main" id="{2DF322CA-A9EF-4A8D-ADF0-A59582E361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62000"/>
            <a:ext cx="12192000" cy="7620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25D8BCD-73F0-4016-BDA8-C5FB2176C6AE}"/>
              </a:ext>
            </a:extLst>
          </p:cNvPr>
          <p:cNvSpPr>
            <a:spLocks noGrp="1"/>
          </p:cNvSpPr>
          <p:nvPr>
            <p:ph idx="1"/>
          </p:nvPr>
        </p:nvSpPr>
        <p:spPr>
          <a:xfrm>
            <a:off x="630990" y="1318923"/>
            <a:ext cx="6498171" cy="5241410"/>
          </a:xfrm>
        </p:spPr>
        <p:txBody>
          <a:bodyPr>
            <a:normAutofit/>
          </a:bodyPr>
          <a:lstStyle/>
          <a:p>
            <a:r>
              <a:rPr lang="tr-TR" dirty="0">
                <a:solidFill>
                  <a:schemeClr val="bg1"/>
                </a:solidFill>
              </a:rPr>
              <a:t>271 adet ‘Year’ verisinin ve 58 adet ‘Publisher’  verisinin olmadığını fark ettim.</a:t>
            </a:r>
          </a:p>
          <a:p>
            <a:r>
              <a:rPr lang="tr-TR" dirty="0">
                <a:solidFill>
                  <a:schemeClr val="bg1"/>
                </a:solidFill>
              </a:rPr>
              <a:t>Boş yayıncılara ‘Unkown’ atadım.</a:t>
            </a:r>
          </a:p>
          <a:p>
            <a:r>
              <a:rPr lang="tr-TR" dirty="0">
                <a:solidFill>
                  <a:schemeClr val="bg1"/>
                </a:solidFill>
              </a:rPr>
              <a:t>Boş yıllara ise yılların modunu alıp atadım.</a:t>
            </a:r>
          </a:p>
          <a:p>
            <a:r>
              <a:rPr lang="tr-TR" dirty="0">
                <a:solidFill>
                  <a:schemeClr val="bg1"/>
                </a:solidFill>
              </a:rPr>
              <a:t>Yıllar verisinin ‘float64’ veri tipi ile kayıtlı olduğunu gördüm. ‘int64’ olarak değiştirdim.</a:t>
            </a:r>
          </a:p>
          <a:p>
            <a:r>
              <a:rPr lang="tr-TR" dirty="0">
                <a:solidFill>
                  <a:schemeClr val="bg1"/>
                </a:solidFill>
              </a:rPr>
              <a:t>Platformlar kısmında ‘2600’ adlı bir platform vardı. Bunun Atari 2600 olduğunu farkettikten sonra, ‘2600’ adlı platformları ‘Atari’ olarak düzelttim.</a:t>
            </a:r>
          </a:p>
          <a:p>
            <a:r>
              <a:rPr lang="tr-TR" dirty="0">
                <a:solidFill>
                  <a:schemeClr val="bg1"/>
                </a:solidFill>
              </a:rPr>
              <a:t>1980-2020 yıllarında kaç adet oyunun olduğunu kontrol ettim. 2020 yılında 1, 2017 yılında ise 3 adet oyun vardı. 2017 yılı öncesinde çıkan oyunlara ait veriyi kullanmaya karar verdim.</a:t>
            </a:r>
          </a:p>
          <a:p>
            <a:endParaRPr lang="tr-TR" dirty="0">
              <a:solidFill>
                <a:schemeClr val="bg1"/>
              </a:solidFill>
            </a:endParaRPr>
          </a:p>
          <a:p>
            <a:pPr marL="0" indent="0">
              <a:buNone/>
            </a:pPr>
            <a:endParaRPr lang="tr-TR" dirty="0">
              <a:solidFill>
                <a:schemeClr val="bg1"/>
              </a:solidFill>
            </a:endParaRPr>
          </a:p>
          <a:p>
            <a:pPr marL="0" indent="0">
              <a:buNone/>
            </a:pPr>
            <a:endParaRPr lang="tr-TR" dirty="0">
              <a:solidFill>
                <a:schemeClr val="bg1"/>
              </a:solidFill>
            </a:endParaRPr>
          </a:p>
          <a:p>
            <a:pPr marL="0" indent="0">
              <a:buNone/>
            </a:pPr>
            <a:endParaRPr lang="tr-TR" dirty="0">
              <a:solidFill>
                <a:schemeClr val="bg1"/>
              </a:solidFill>
            </a:endParaRPr>
          </a:p>
        </p:txBody>
      </p:sp>
      <p:sp>
        <p:nvSpPr>
          <p:cNvPr id="2" name="Title 1">
            <a:extLst>
              <a:ext uri="{FF2B5EF4-FFF2-40B4-BE49-F238E27FC236}">
                <a16:creationId xmlns:a16="http://schemas.microsoft.com/office/drawing/2014/main" id="{9FCFC2DD-E345-4BCE-B14F-ABF27FDC40CC}"/>
              </a:ext>
            </a:extLst>
          </p:cNvPr>
          <p:cNvSpPr>
            <a:spLocks noGrp="1"/>
          </p:cNvSpPr>
          <p:nvPr>
            <p:ph type="title"/>
          </p:nvPr>
        </p:nvSpPr>
        <p:spPr>
          <a:xfrm>
            <a:off x="630990" y="-286286"/>
            <a:ext cx="9692640" cy="1325562"/>
          </a:xfrm>
        </p:spPr>
        <p:txBody>
          <a:bodyPr/>
          <a:lstStyle/>
          <a:p>
            <a:r>
              <a:rPr lang="tr-TR" dirty="0">
                <a:solidFill>
                  <a:srgbClr val="FF5050"/>
                </a:solidFill>
              </a:rPr>
              <a:t>VERİ TEMİZLEME</a:t>
            </a:r>
          </a:p>
        </p:txBody>
      </p:sp>
      <p:pic>
        <p:nvPicPr>
          <p:cNvPr id="6" name="Picture 5">
            <a:extLst>
              <a:ext uri="{FF2B5EF4-FFF2-40B4-BE49-F238E27FC236}">
                <a16:creationId xmlns:a16="http://schemas.microsoft.com/office/drawing/2014/main" id="{2726E0F7-440A-4F90-BDE3-F8B6BCE8AF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073242">
            <a:off x="8782723" y="1164868"/>
            <a:ext cx="1755714" cy="1433102"/>
          </a:xfrm>
          <a:prstGeom prst="rect">
            <a:avLst/>
          </a:prstGeom>
        </p:spPr>
      </p:pic>
    </p:spTree>
    <p:extLst>
      <p:ext uri="{BB962C8B-B14F-4D97-AF65-F5344CB8AC3E}">
        <p14:creationId xmlns:p14="http://schemas.microsoft.com/office/powerpoint/2010/main" val="1987082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4" name="Picture 6" descr="Minimalist Gaming HD Wallpapers - Top Free Minimalist Gaming HD Backgrounds  - WallpaperAccess">
            <a:extLst>
              <a:ext uri="{FF2B5EF4-FFF2-40B4-BE49-F238E27FC236}">
                <a16:creationId xmlns:a16="http://schemas.microsoft.com/office/drawing/2014/main" id="{D8984F19-3613-43E6-85E6-C5CFE9542B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7B84E1F-695A-46E9-AB4D-FF3CFAC88E79}"/>
              </a:ext>
            </a:extLst>
          </p:cNvPr>
          <p:cNvSpPr>
            <a:spLocks noGrp="1"/>
          </p:cNvSpPr>
          <p:nvPr>
            <p:ph type="title"/>
          </p:nvPr>
        </p:nvSpPr>
        <p:spPr>
          <a:xfrm>
            <a:off x="952500" y="3873500"/>
            <a:ext cx="10287000" cy="2324100"/>
          </a:xfrm>
        </p:spPr>
        <p:txBody>
          <a:bodyPr>
            <a:noAutofit/>
          </a:bodyPr>
          <a:lstStyle/>
          <a:p>
            <a:pPr algn="ctr"/>
            <a:br>
              <a:rPr lang="tr-TR" sz="3600" dirty="0">
                <a:solidFill>
                  <a:schemeClr val="bg1"/>
                </a:solidFill>
              </a:rPr>
            </a:br>
            <a:br>
              <a:rPr lang="tr-TR" sz="3600" dirty="0">
                <a:solidFill>
                  <a:schemeClr val="bg1"/>
                </a:solidFill>
              </a:rPr>
            </a:br>
            <a:r>
              <a:rPr lang="sv-SE" sz="3600" dirty="0">
                <a:solidFill>
                  <a:schemeClr val="bg1"/>
                </a:solidFill>
              </a:rPr>
              <a:t>Exploratory Data Analysis</a:t>
            </a:r>
            <a:br>
              <a:rPr lang="tr-TR" sz="3600" dirty="0">
                <a:solidFill>
                  <a:schemeClr val="bg1"/>
                </a:solidFill>
              </a:rPr>
            </a:br>
            <a:br>
              <a:rPr lang="tr-TR" sz="3600" dirty="0">
                <a:solidFill>
                  <a:schemeClr val="bg1"/>
                </a:solidFill>
              </a:rPr>
            </a:br>
            <a:br>
              <a:rPr lang="tr-TR" sz="3600" dirty="0">
                <a:solidFill>
                  <a:schemeClr val="bg1"/>
                </a:solidFill>
              </a:rPr>
            </a:br>
            <a:br>
              <a:rPr lang="tr-TR" sz="3600" dirty="0">
                <a:solidFill>
                  <a:schemeClr val="bg1"/>
                </a:solidFill>
              </a:rPr>
            </a:br>
            <a:r>
              <a:rPr lang="sv-SE" sz="3600" dirty="0">
                <a:solidFill>
                  <a:schemeClr val="bg1"/>
                </a:solidFill>
              </a:rPr>
              <a:t>(Keşifsel Veri Analizi) </a:t>
            </a:r>
            <a:br>
              <a:rPr lang="tr-TR" sz="3600" dirty="0">
                <a:solidFill>
                  <a:schemeClr val="bg1"/>
                </a:solidFill>
              </a:rPr>
            </a:br>
            <a:br>
              <a:rPr lang="tr-TR" sz="3600" dirty="0">
                <a:solidFill>
                  <a:schemeClr val="bg1"/>
                </a:solidFill>
              </a:rPr>
            </a:br>
            <a:br>
              <a:rPr lang="tr-TR" sz="3600" dirty="0">
                <a:solidFill>
                  <a:schemeClr val="bg1"/>
                </a:solidFill>
              </a:rPr>
            </a:br>
            <a:br>
              <a:rPr lang="tr-TR" sz="3600" dirty="0">
                <a:solidFill>
                  <a:schemeClr val="bg1"/>
                </a:solidFill>
              </a:rPr>
            </a:br>
            <a:r>
              <a:rPr lang="tr-TR" sz="3600" dirty="0">
                <a:solidFill>
                  <a:schemeClr val="bg1"/>
                </a:solidFill>
              </a:rPr>
              <a:t>&amp; Grafiklendirme</a:t>
            </a:r>
            <a:br>
              <a:rPr lang="tr-TR" sz="3600" dirty="0">
                <a:solidFill>
                  <a:schemeClr val="bg1"/>
                </a:solidFill>
              </a:rPr>
            </a:br>
            <a:br>
              <a:rPr lang="tr-TR" sz="3600" dirty="0">
                <a:solidFill>
                  <a:schemeClr val="bg1"/>
                </a:solidFill>
              </a:rPr>
            </a:br>
            <a:br>
              <a:rPr lang="tr-TR" sz="3600" dirty="0">
                <a:solidFill>
                  <a:schemeClr val="bg1"/>
                </a:solidFill>
              </a:rPr>
            </a:br>
            <a:endParaRPr lang="tr-TR" sz="3600" dirty="0">
              <a:solidFill>
                <a:schemeClr val="bg1"/>
              </a:solidFill>
            </a:endParaRPr>
          </a:p>
        </p:txBody>
      </p:sp>
    </p:spTree>
    <p:extLst>
      <p:ext uri="{BB962C8B-B14F-4D97-AF65-F5344CB8AC3E}">
        <p14:creationId xmlns:p14="http://schemas.microsoft.com/office/powerpoint/2010/main" val="516657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C4A5F-4337-464E-AED0-30099124DADC}"/>
              </a:ext>
            </a:extLst>
          </p:cNvPr>
          <p:cNvSpPr>
            <a:spLocks noGrp="1"/>
          </p:cNvSpPr>
          <p:nvPr>
            <p:ph type="title"/>
          </p:nvPr>
        </p:nvSpPr>
        <p:spPr>
          <a:xfrm>
            <a:off x="0" y="296069"/>
            <a:ext cx="6340634" cy="1325562"/>
          </a:xfrm>
        </p:spPr>
        <p:txBody>
          <a:bodyPr>
            <a:normAutofit/>
          </a:bodyPr>
          <a:lstStyle/>
          <a:p>
            <a:r>
              <a:rPr lang="tr-TR" dirty="0">
                <a:solidFill>
                  <a:srgbClr val="002060"/>
                </a:solidFill>
              </a:rPr>
              <a:t>Isı Haritası(Heatmap)</a:t>
            </a:r>
          </a:p>
        </p:txBody>
      </p:sp>
      <p:sp>
        <p:nvSpPr>
          <p:cNvPr id="3" name="Content Placeholder 2">
            <a:extLst>
              <a:ext uri="{FF2B5EF4-FFF2-40B4-BE49-F238E27FC236}">
                <a16:creationId xmlns:a16="http://schemas.microsoft.com/office/drawing/2014/main" id="{B05D61BE-35C1-457C-B114-E9E3A0A2844E}"/>
              </a:ext>
            </a:extLst>
          </p:cNvPr>
          <p:cNvSpPr>
            <a:spLocks noGrp="1"/>
          </p:cNvSpPr>
          <p:nvPr>
            <p:ph idx="1"/>
          </p:nvPr>
        </p:nvSpPr>
        <p:spPr>
          <a:xfrm>
            <a:off x="263366" y="2064147"/>
            <a:ext cx="4334034" cy="4351337"/>
          </a:xfrm>
        </p:spPr>
        <p:txBody>
          <a:bodyPr>
            <a:normAutofit/>
          </a:bodyPr>
          <a:lstStyle/>
          <a:p>
            <a:r>
              <a:rPr lang="tr-TR" sz="2000" dirty="0"/>
              <a:t>Data setleri arasındaki korelasyona bakmak için ısı haritası(heatmap) kullandım. </a:t>
            </a:r>
          </a:p>
          <a:p>
            <a:r>
              <a:rPr lang="tr-TR" sz="2000" dirty="0"/>
              <a:t>NA, EU, JP, diğer satışlar arasındaki küresel satışların korelasyonunun güçlü olduğunu görebiliriz.</a:t>
            </a:r>
          </a:p>
          <a:p>
            <a:r>
              <a:rPr lang="tr-TR" sz="2000" dirty="0"/>
              <a:t>Yüksek ihtimalle; NA, EU, JP ve diğer satışların toplamı küresel satışlara eşittir.</a:t>
            </a:r>
          </a:p>
        </p:txBody>
      </p:sp>
      <p:pic>
        <p:nvPicPr>
          <p:cNvPr id="6146" name="Picture 2">
            <a:extLst>
              <a:ext uri="{FF2B5EF4-FFF2-40B4-BE49-F238E27FC236}">
                <a16:creationId xmlns:a16="http://schemas.microsoft.com/office/drawing/2014/main" id="{9282D270-9877-4B33-B6C9-B8A6C1B458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2937" y="0"/>
            <a:ext cx="64690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4246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8654-1C50-408B-94E4-798D05E6167F}"/>
              </a:ext>
            </a:extLst>
          </p:cNvPr>
          <p:cNvSpPr>
            <a:spLocks noGrp="1"/>
          </p:cNvSpPr>
          <p:nvPr>
            <p:ph type="title"/>
          </p:nvPr>
        </p:nvSpPr>
        <p:spPr>
          <a:xfrm>
            <a:off x="245872" y="863600"/>
            <a:ext cx="4694428" cy="736600"/>
          </a:xfrm>
        </p:spPr>
        <p:txBody>
          <a:bodyPr>
            <a:noAutofit/>
          </a:bodyPr>
          <a:lstStyle/>
          <a:p>
            <a:r>
              <a:rPr lang="tr-TR" sz="2800" dirty="0">
                <a:solidFill>
                  <a:srgbClr val="002060"/>
                </a:solidFill>
              </a:rPr>
              <a:t>Veriler arasında, bağlantıyı regresyon çizgisi ile görebiliriz.</a:t>
            </a:r>
          </a:p>
        </p:txBody>
      </p:sp>
      <p:pic>
        <p:nvPicPr>
          <p:cNvPr id="8194" name="Picture 2">
            <a:extLst>
              <a:ext uri="{FF2B5EF4-FFF2-40B4-BE49-F238E27FC236}">
                <a16:creationId xmlns:a16="http://schemas.microsoft.com/office/drawing/2014/main" id="{4301904C-5EE7-4EBE-A59B-02D1E980EAA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07806" y="0"/>
            <a:ext cx="6884194" cy="6884194"/>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Mario transparent PNG - StickPNG">
            <a:extLst>
              <a:ext uri="{FF2B5EF4-FFF2-40B4-BE49-F238E27FC236}">
                <a16:creationId xmlns:a16="http://schemas.microsoft.com/office/drawing/2014/main" id="{429CD7BC-6DB2-43C3-935C-E28B37CC44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91594"/>
            <a:ext cx="3440042" cy="429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5783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F8C43-56AA-48F6-9F70-A96C6D08F4C9}"/>
              </a:ext>
            </a:extLst>
          </p:cNvPr>
          <p:cNvSpPr>
            <a:spLocks noGrp="1"/>
          </p:cNvSpPr>
          <p:nvPr>
            <p:ph type="title"/>
          </p:nvPr>
        </p:nvSpPr>
        <p:spPr>
          <a:xfrm>
            <a:off x="278952" y="949960"/>
            <a:ext cx="2921448" cy="1325562"/>
          </a:xfrm>
        </p:spPr>
        <p:txBody>
          <a:bodyPr>
            <a:noAutofit/>
          </a:bodyPr>
          <a:lstStyle/>
          <a:p>
            <a:r>
              <a:rPr lang="tr-TR" sz="2800" dirty="0">
                <a:solidFill>
                  <a:srgbClr val="002060"/>
                </a:solidFill>
              </a:rPr>
              <a:t>Platformlar İçin Üretilmiş Bir Milyon Satışı Geçmiş Toplam Oyun Sayısı</a:t>
            </a:r>
          </a:p>
        </p:txBody>
      </p:sp>
      <p:pic>
        <p:nvPicPr>
          <p:cNvPr id="9218" name="Picture 2">
            <a:extLst>
              <a:ext uri="{FF2B5EF4-FFF2-40B4-BE49-F238E27FC236}">
                <a16:creationId xmlns:a16="http://schemas.microsoft.com/office/drawing/2014/main" id="{3B0E5C9F-CFF2-413D-8281-DEB3AC3B33D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632200" y="-6316"/>
            <a:ext cx="8585200" cy="6864316"/>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File:Nintendo-DS-Lite-Black-Open.png - Wikimedia Commons">
            <a:extLst>
              <a:ext uri="{FF2B5EF4-FFF2-40B4-BE49-F238E27FC236}">
                <a16:creationId xmlns:a16="http://schemas.microsoft.com/office/drawing/2014/main" id="{62FE3A67-926D-4A10-BB1F-19054A02A0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2417" y="646888"/>
            <a:ext cx="2499683" cy="2109107"/>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File:PS2-slim-console.png - Wikimedia Commons">
            <a:extLst>
              <a:ext uri="{FF2B5EF4-FFF2-40B4-BE49-F238E27FC236}">
                <a16:creationId xmlns:a16="http://schemas.microsoft.com/office/drawing/2014/main" id="{7B2CD69D-DEAD-486F-825F-704A7F45EB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92960" y="3429000"/>
            <a:ext cx="258216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433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8C281-BD91-4DC2-8983-CE982B376FB0}"/>
              </a:ext>
            </a:extLst>
          </p:cNvPr>
          <p:cNvSpPr>
            <a:spLocks noGrp="1"/>
          </p:cNvSpPr>
          <p:nvPr>
            <p:ph type="title"/>
          </p:nvPr>
        </p:nvSpPr>
        <p:spPr>
          <a:xfrm>
            <a:off x="270861" y="-574495"/>
            <a:ext cx="9692640" cy="1325562"/>
          </a:xfrm>
        </p:spPr>
        <p:txBody>
          <a:bodyPr>
            <a:normAutofit/>
          </a:bodyPr>
          <a:lstStyle/>
          <a:p>
            <a:r>
              <a:rPr lang="tr-TR" sz="2800" dirty="0">
                <a:solidFill>
                  <a:srgbClr val="002060"/>
                </a:solidFill>
              </a:rPr>
              <a:t>Dünya Çapında En Çok Satan Oyun Türleri</a:t>
            </a:r>
          </a:p>
        </p:txBody>
      </p:sp>
      <p:pic>
        <p:nvPicPr>
          <p:cNvPr id="5" name="Content Placeholder 4">
            <a:extLst>
              <a:ext uri="{FF2B5EF4-FFF2-40B4-BE49-F238E27FC236}">
                <a16:creationId xmlns:a16="http://schemas.microsoft.com/office/drawing/2014/main" id="{A13B1C8C-2F3B-418B-9D3E-26705F60E9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6050" y="1117600"/>
            <a:ext cx="8370689" cy="4470613"/>
          </a:xfrm>
        </p:spPr>
      </p:pic>
      <p:pic>
        <p:nvPicPr>
          <p:cNvPr id="10246" name="Picture 6" descr="Battlefield 4 Render By Ashish913 by Ashish-Kumar on DeviantArt">
            <a:extLst>
              <a:ext uri="{FF2B5EF4-FFF2-40B4-BE49-F238E27FC236}">
                <a16:creationId xmlns:a16="http://schemas.microsoft.com/office/drawing/2014/main" id="{3E878D0B-CF4D-44C8-94A9-6E357CDE23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66300" y="1525163"/>
            <a:ext cx="2425700" cy="5332837"/>
          </a:xfrm>
          <a:prstGeom prst="rect">
            <a:avLst/>
          </a:prstGeom>
          <a:noFill/>
          <a:extLst>
            <a:ext uri="{909E8E84-426E-40DD-AFC4-6F175D3DCCD1}">
              <a14:hiddenFill xmlns:a14="http://schemas.microsoft.com/office/drawing/2010/main">
                <a:solidFill>
                  <a:srgbClr val="FFFFFF"/>
                </a:solidFill>
              </a14:hiddenFill>
            </a:ext>
          </a:extLst>
        </p:spPr>
      </p:pic>
      <p:pic>
        <p:nvPicPr>
          <p:cNvPr id="10252" name="Picture 12" descr="Fifa.2013 - Messi Ico By AraGorN-Sama by AraGorN-Sama on DeviantArt">
            <a:extLst>
              <a:ext uri="{FF2B5EF4-FFF2-40B4-BE49-F238E27FC236}">
                <a16:creationId xmlns:a16="http://schemas.microsoft.com/office/drawing/2014/main" id="{D90D2F82-590A-49AB-871D-00E9255132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886200"/>
            <a:ext cx="2832100" cy="283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060269"/>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355</TotalTime>
  <Words>1428</Words>
  <Application>Microsoft Office PowerPoint</Application>
  <PresentationFormat>Widescreen</PresentationFormat>
  <Paragraphs>121</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Century Schoolbook</vt:lpstr>
      <vt:lpstr>charter</vt:lpstr>
      <vt:lpstr>Consolas</vt:lpstr>
      <vt:lpstr>Courier New</vt:lpstr>
      <vt:lpstr>Gill Sans MT</vt:lpstr>
      <vt:lpstr>Wingdings</vt:lpstr>
      <vt:lpstr>Wingdings 2</vt:lpstr>
      <vt:lpstr>View</vt:lpstr>
      <vt:lpstr>PowerPoint Presentation</vt:lpstr>
      <vt:lpstr>Veri Kümesi</vt:lpstr>
      <vt:lpstr>VERİ OKUMA</vt:lpstr>
      <vt:lpstr>VERİ TEMİZLEME</vt:lpstr>
      <vt:lpstr>  Exploratory Data Analysis    (Keşifsel Veri Analizi)     &amp; Grafiklendirme   </vt:lpstr>
      <vt:lpstr>Isı Haritası(Heatmap)</vt:lpstr>
      <vt:lpstr>Veriler arasında, bağlantıyı regresyon çizgisi ile görebiliriz.</vt:lpstr>
      <vt:lpstr>Platformlar İçin Üretilmiş Bir Milyon Satışı Geçmiş Toplam Oyun Sayısı</vt:lpstr>
      <vt:lpstr>Dünya Çapında En Çok Satan Oyun Türleri</vt:lpstr>
      <vt:lpstr>Yıllara Göre Toplam Küresel Satışlar</vt:lpstr>
      <vt:lpstr>Oyunların Yıl Bazında Global ve Bölgesel Toplam Satışları</vt:lpstr>
      <vt:lpstr>En Çok Satış Yapan Firmalar  En çok satış yapan ilk 20 firma baz alınmıştır.</vt:lpstr>
      <vt:lpstr>Bölgelerin Toplam Satıştaki Pazar Payı</vt:lpstr>
      <vt:lpstr>2010 Sonrası Xbox / PC / PS4  İçin En Çok Satan 10 Oyun</vt:lpstr>
      <vt:lpstr>ALGORİTMALAR &amp; Algoritmaların Karşılaştırmalı Başarım Analizi </vt:lpstr>
      <vt:lpstr>Regresyon modellerini kullanarak, bölgesel verilere (Uni Eropa, Kuzey Amerika, Japonya ve diğer ülke satışları) dayalı küresel satışları tahmin etme doğruluk oranlarını buldum.  Elimdeki datayı train, test diye ayırırken %80 train , %20 test olarak ayırdım. (test_size=0.2)   Python bu datayı her seferinde farklı yerlerinden bölmesin diye random_state değerini belirledim.        Küme verilerini oluştururken; X için NA, EU, JP ve Other Y için Global  satış rakamlarını atadım.  En sağlıklı çalışan algoritmayı bulmaya çalışırken R Kare  formülünden yararlandım. (r2_score)  </vt:lpstr>
      <vt:lpstr>Karar Ağacı(Decision Tree) Regresyonu</vt:lpstr>
      <vt:lpstr>Random Forest Regresyonu</vt:lpstr>
      <vt:lpstr>SVR(Support Vector Regression) Destek Vektör Regresyonu</vt:lpstr>
      <vt:lpstr>Ridge Regresyonu</vt:lpstr>
      <vt:lpstr>Lasso Regresyonu</vt:lpstr>
      <vt:lpstr>Elastic Net Regresyonu</vt:lpstr>
      <vt:lpstr>ALGORİTMALARIN KARŞILAŞTIRILMASI</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ZZ</dc:creator>
  <cp:lastModifiedBy>ZZ</cp:lastModifiedBy>
  <cp:revision>42</cp:revision>
  <dcterms:created xsi:type="dcterms:W3CDTF">2020-12-26T23:25:30Z</dcterms:created>
  <dcterms:modified xsi:type="dcterms:W3CDTF">2020-12-27T05:20:49Z</dcterms:modified>
</cp:coreProperties>
</file>

<file path=docProps/thumbnail.jpeg>
</file>